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Shape 154"/>
          <p:cNvSpPr/>
          <p:nvPr>
            <p:ph type="sldImg"/>
          </p:nvPr>
        </p:nvSpPr>
        <p:spPr>
          <a:prstGeom prst="rect">
            <a:avLst/>
          </a:prstGeom>
        </p:spPr>
        <p:txBody>
          <a:bodyPr/>
          <a:lstStyle/>
          <a:p>
            <a:pPr/>
          </a:p>
        </p:txBody>
      </p:sp>
      <p:sp>
        <p:nvSpPr>
          <p:cNvPr id="155" name="Shape 155"/>
          <p:cNvSpPr/>
          <p:nvPr>
            <p:ph type="body" sz="quarter" idx="1"/>
          </p:nvPr>
        </p:nvSpPr>
        <p:spPr>
          <a:prstGeom prst="rect">
            <a:avLst/>
          </a:prstGeom>
        </p:spPr>
        <p:txBody>
          <a:bodyPr/>
          <a:lstStyle/>
          <a:p>
            <a:pPr/>
            <a:r>
              <a:t>안녕하십니까 저희는 번역기 성능 향상을 주제로 공프기를 진행 중인 허재무, 김준태, 김주환, 김정희입니다. 번역기 성능 향상을 위해 자모 단위 번역과 높임말, 낮춤말 변환을 계획하고 있습니다.</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Shape 233"/>
          <p:cNvSpPr/>
          <p:nvPr>
            <p:ph type="sldImg"/>
          </p:nvPr>
        </p:nvSpPr>
        <p:spPr>
          <a:prstGeom prst="rect">
            <a:avLst/>
          </a:prstGeom>
        </p:spPr>
        <p:txBody>
          <a:bodyPr/>
          <a:lstStyle/>
          <a:p>
            <a:pPr/>
          </a:p>
        </p:txBody>
      </p:sp>
      <p:sp>
        <p:nvSpPr>
          <p:cNvPr id="234" name="Shape 234"/>
          <p:cNvSpPr/>
          <p:nvPr>
            <p:ph type="body" sz="quarter" idx="1"/>
          </p:nvPr>
        </p:nvSpPr>
        <p:spPr>
          <a:prstGeom prst="rect">
            <a:avLst/>
          </a:prstGeom>
        </p:spPr>
        <p:txBody>
          <a:bodyPr/>
          <a:lstStyle/>
          <a:p>
            <a:pPr/>
            <a:r>
              <a:t>그럼 jamo단위 변환부터 설명드리도록 하겠습니다.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Shape 240"/>
          <p:cNvSpPr/>
          <p:nvPr>
            <p:ph type="sldImg"/>
          </p:nvPr>
        </p:nvSpPr>
        <p:spPr>
          <a:prstGeom prst="rect">
            <a:avLst/>
          </a:prstGeom>
        </p:spPr>
        <p:txBody>
          <a:bodyPr/>
          <a:lstStyle/>
          <a:p>
            <a:pPr/>
          </a:p>
        </p:txBody>
      </p:sp>
      <p:sp>
        <p:nvSpPr>
          <p:cNvPr id="241" name="Shape 241"/>
          <p:cNvSpPr/>
          <p:nvPr>
            <p:ph type="body" sz="quarter" idx="1"/>
          </p:nvPr>
        </p:nvSpPr>
        <p:spPr>
          <a:prstGeom prst="rect">
            <a:avLst/>
          </a:prstGeom>
        </p:spPr>
        <p:txBody>
          <a:bodyPr/>
          <a:lstStyle/>
          <a:p>
            <a:pPr/>
            <a:r>
              <a:t>자모 단위 변환이란 다음과 같이 문장의 글자를 초성, 중성, 종성 단위로 나누어 주는 것을 의미합니다.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Shape 246"/>
          <p:cNvSpPr/>
          <p:nvPr>
            <p:ph type="sldImg"/>
          </p:nvPr>
        </p:nvSpPr>
        <p:spPr>
          <a:prstGeom prst="rect">
            <a:avLst/>
          </a:prstGeom>
        </p:spPr>
        <p:txBody>
          <a:bodyPr/>
          <a:lstStyle/>
          <a:p>
            <a:pPr/>
          </a:p>
        </p:txBody>
      </p:sp>
      <p:sp>
        <p:nvSpPr>
          <p:cNvPr id="247" name="Shape 247"/>
          <p:cNvSpPr/>
          <p:nvPr>
            <p:ph type="body" sz="quarter" idx="1"/>
          </p:nvPr>
        </p:nvSpPr>
        <p:spPr>
          <a:prstGeom prst="rect">
            <a:avLst/>
          </a:prstGeom>
        </p:spPr>
        <p:txBody>
          <a:bodyPr/>
          <a:lstStyle/>
          <a:p>
            <a:pPr/>
            <a:r>
              <a:t>저희는 이러한 자모 단위 변환을 통해서 기존의 bpe에 변화를 주고자 합니다.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Shape 263"/>
          <p:cNvSpPr/>
          <p:nvPr>
            <p:ph type="sldImg"/>
          </p:nvPr>
        </p:nvSpPr>
        <p:spPr>
          <a:prstGeom prst="rect">
            <a:avLst/>
          </a:prstGeom>
        </p:spPr>
        <p:txBody>
          <a:bodyPr/>
          <a:lstStyle/>
          <a:p>
            <a:pPr/>
          </a:p>
        </p:txBody>
      </p:sp>
      <p:sp>
        <p:nvSpPr>
          <p:cNvPr id="264" name="Shape 264"/>
          <p:cNvSpPr/>
          <p:nvPr>
            <p:ph type="body" sz="quarter" idx="1"/>
          </p:nvPr>
        </p:nvSpPr>
        <p:spPr>
          <a:prstGeom prst="rect">
            <a:avLst/>
          </a:prstGeom>
        </p:spPr>
        <p:txBody>
          <a:bodyPr/>
          <a:lstStyle/>
          <a:p>
            <a:pPr/>
            <a:r>
              <a:t>여기서 bpe란 oov문제를 해결하기 위한 알고리즘을 의미합니다. bpe가 없는 경우 다음과 같이 file에 있는 단어를 그대로 사전으로 가져오게되고 input으로 사전에 없는 단어가 들어오면 번역기는 해당 단어를 인식하지 못합니다. 하지만 다음과 같이 bpe를 적용하게 되면 file에 있는 단어를 빈도수를 기반으로 사전을 재구성하게 되고 input으로 다음과 같은 문장에 없는 단어가 들어와도 인식이 가능하게 됩니다. 저희는 자모 단위 번역을 통해 더욱더 세밀화된 bpe를 통한 성능 향상을 원합니다.</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Shape 277"/>
          <p:cNvSpPr/>
          <p:nvPr>
            <p:ph type="sldImg"/>
          </p:nvPr>
        </p:nvSpPr>
        <p:spPr>
          <a:prstGeom prst="rect">
            <a:avLst/>
          </a:prstGeom>
        </p:spPr>
        <p:txBody>
          <a:bodyPr/>
          <a:lstStyle/>
          <a:p>
            <a:pPr/>
          </a:p>
        </p:txBody>
      </p:sp>
      <p:sp>
        <p:nvSpPr>
          <p:cNvPr id="278" name="Shape 278"/>
          <p:cNvSpPr/>
          <p:nvPr>
            <p:ph type="body" sz="quarter" idx="1"/>
          </p:nvPr>
        </p:nvSpPr>
        <p:spPr>
          <a:prstGeom prst="rect">
            <a:avLst/>
          </a:prstGeom>
        </p:spPr>
        <p:txBody>
          <a:bodyPr/>
          <a:lstStyle/>
          <a:p>
            <a:pPr/>
            <a:r>
              <a:t>이것이 기본 번역기와 자모 단위 번역기의 bpe와 번역 결과입니다. 다음과 정흰이라는 부분에서 bpe가 달라지는 것을 보실 수 있습니다. 이러한 bpe의 차이가 번역의 차이로 이어지게 됩니다. 다음의 문장도 마찬가지로 정흰이라는 부분에서 차이가 생깁니다. 다음도 즐거워에서 차이가 생겨 비슷하지만 번역의 결과가 달라지는 것을 보실 수 있습니다. 마지막은 너무 세밀화된 bpe로 인해 자모의 번역이 잘못되는 경우입니다. bpe의 사이즈를 어떻게 하냐에 따라 번역의 결과가 달라질 것으로 예상됩니다.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Shape 288"/>
          <p:cNvSpPr/>
          <p:nvPr>
            <p:ph type="sldImg"/>
          </p:nvPr>
        </p:nvSpPr>
        <p:spPr>
          <a:prstGeom prst="rect">
            <a:avLst/>
          </a:prstGeom>
        </p:spPr>
        <p:txBody>
          <a:bodyPr/>
          <a:lstStyle/>
          <a:p>
            <a:pPr/>
          </a:p>
        </p:txBody>
      </p:sp>
      <p:sp>
        <p:nvSpPr>
          <p:cNvPr id="289" name="Shape 289"/>
          <p:cNvSpPr/>
          <p:nvPr>
            <p:ph type="body" sz="quarter" idx="1"/>
          </p:nvPr>
        </p:nvSpPr>
        <p:spPr>
          <a:prstGeom prst="rect">
            <a:avLst/>
          </a:prstGeom>
        </p:spPr>
        <p:txBody>
          <a:bodyPr/>
          <a:lstStyle/>
          <a:p>
            <a:pPr/>
            <a:r>
              <a:t>이것은 자모 단위 번역과 기존 번역의 bleu score의 차이를 보여줍니다. 보라가 자모이고 파란색이 기존입니다. 다음과 같이 자모 단위 번역이 조금 더 좋은 성능을 보이는 것을 볼 수 있습니다.</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Shape 169"/>
          <p:cNvSpPr/>
          <p:nvPr>
            <p:ph type="sldImg"/>
          </p:nvPr>
        </p:nvSpPr>
        <p:spPr>
          <a:prstGeom prst="rect">
            <a:avLst/>
          </a:prstGeom>
        </p:spPr>
        <p:txBody>
          <a:bodyPr/>
          <a:lstStyle/>
          <a:p>
            <a:pPr/>
          </a:p>
        </p:txBody>
      </p:sp>
      <p:sp>
        <p:nvSpPr>
          <p:cNvPr id="170" name="Shape 170"/>
          <p:cNvSpPr/>
          <p:nvPr>
            <p:ph type="body" sz="quarter" idx="1"/>
          </p:nvPr>
        </p:nvSpPr>
        <p:spPr>
          <a:prstGeom prst="rect">
            <a:avLst/>
          </a:prstGeom>
        </p:spPr>
        <p:txBody>
          <a:bodyPr/>
          <a:lstStyle/>
          <a:p>
            <a:pPr/>
            <a:r>
              <a:t>자세한 내용에 들어가기에 앞서 저희 번역기에 대해서 간단하게 설명드리겠습니다. 저희 번역기는 크게 preprocessing, training, apply 이렇게 3가지의 단계로 나뉘어져 있습니다. 먼저 preprocessing은 kr,en file을 대상으로 진행되고 있으며 training은 transformer모델을 사용하고 있으며 web을 통해서 번역을 진행하고 있습니다. 그중 저희는 preprocessing에 집중하여 공프기를 진행하고 있습니다.</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p>
            <a:pPr/>
            <a:r>
              <a:t>기존의 preprocessing은 다음과 같이 6개의 단계로 이루어져있습니다.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Shape 182"/>
          <p:cNvSpPr/>
          <p:nvPr>
            <p:ph type="sldImg"/>
          </p:nvPr>
        </p:nvSpPr>
        <p:spPr>
          <a:prstGeom prst="rect">
            <a:avLst/>
          </a:prstGeom>
        </p:spPr>
        <p:txBody>
          <a:bodyPr/>
          <a:lstStyle/>
          <a:p>
            <a:pPr/>
          </a:p>
        </p:txBody>
      </p:sp>
      <p:sp>
        <p:nvSpPr>
          <p:cNvPr id="183" name="Shape 183"/>
          <p:cNvSpPr/>
          <p:nvPr>
            <p:ph type="body" sz="quarter" idx="1"/>
          </p:nvPr>
        </p:nvSpPr>
        <p:spPr>
          <a:prstGeom prst="rect">
            <a:avLst/>
          </a:prstGeom>
        </p:spPr>
        <p:txBody>
          <a:bodyPr/>
          <a:lstStyle/>
          <a:p>
            <a:pPr/>
            <a:r>
              <a:t>먼저 1단계와 2단계는 다음과 같은 간단한 작업을 진행합니다.</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p>
            <a:pPr/>
            <a:r>
              <a:t>3단계는 tokenize단계로 다음과 같이 마침표, 콤마, 느낌표 같은 특수 문자를 띄워주며 더블코테이션의 경우 다음과 같이 변환을 해주는 단계입니다.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Shape 204"/>
          <p:cNvSpPr/>
          <p:nvPr>
            <p:ph type="sldImg"/>
          </p:nvPr>
        </p:nvSpPr>
        <p:spPr>
          <a:prstGeom prst="rect">
            <a:avLst/>
          </a:prstGeom>
        </p:spPr>
        <p:txBody>
          <a:bodyPr/>
          <a:lstStyle/>
          <a:p>
            <a:pPr/>
          </a:p>
        </p:txBody>
      </p:sp>
      <p:sp>
        <p:nvSpPr>
          <p:cNvPr id="205" name="Shape 205"/>
          <p:cNvSpPr/>
          <p:nvPr>
            <p:ph type="body" sz="quarter" idx="1"/>
          </p:nvPr>
        </p:nvSpPr>
        <p:spPr>
          <a:prstGeom prst="rect">
            <a:avLst/>
          </a:prstGeom>
        </p:spPr>
        <p:txBody>
          <a:bodyPr/>
          <a:lstStyle/>
          <a:p>
            <a:pPr/>
            <a:r>
              <a:t>4단계는 다음과 같이 특정 단어를 symbolize해주는 단계입니다. 사전을 통해 특정단어를 추가하여 단어를 원하는 대로 변역할 수 있습니다.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Shape 217"/>
          <p:cNvSpPr/>
          <p:nvPr>
            <p:ph type="sldImg"/>
          </p:nvPr>
        </p:nvSpPr>
        <p:spPr>
          <a:prstGeom prst="rect">
            <a:avLst/>
          </a:prstGeom>
        </p:spPr>
        <p:txBody>
          <a:bodyPr/>
          <a:lstStyle/>
          <a:p>
            <a:pPr/>
          </a:p>
        </p:txBody>
      </p:sp>
      <p:sp>
        <p:nvSpPr>
          <p:cNvPr id="218" name="Shape 218"/>
          <p:cNvSpPr/>
          <p:nvPr>
            <p:ph type="body" sz="quarter" idx="1"/>
          </p:nvPr>
        </p:nvSpPr>
        <p:spPr>
          <a:prstGeom prst="rect">
            <a:avLst/>
          </a:prstGeom>
        </p:spPr>
        <p:txBody>
          <a:bodyPr/>
          <a:lstStyle/>
          <a:p>
            <a:pPr/>
            <a:r>
              <a:t>5단계는 bpe단계입니다. bpe를 통해 다음과 같이 단어를 의미있는 최소의 단위로 잘라주게 됩니다. bpe는 뒤에 더 자세하게 설명드리겠습니다.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Shape 223"/>
          <p:cNvSpPr/>
          <p:nvPr>
            <p:ph type="sldImg"/>
          </p:nvPr>
        </p:nvSpPr>
        <p:spPr>
          <a:prstGeom prst="rect">
            <a:avLst/>
          </a:prstGeom>
        </p:spPr>
        <p:txBody>
          <a:bodyPr/>
          <a:lstStyle/>
          <a:p>
            <a:pPr/>
          </a:p>
        </p:txBody>
      </p:sp>
      <p:sp>
        <p:nvSpPr>
          <p:cNvPr id="224" name="Shape 224"/>
          <p:cNvSpPr/>
          <p:nvPr>
            <p:ph type="body" sz="quarter" idx="1"/>
          </p:nvPr>
        </p:nvSpPr>
        <p:spPr>
          <a:prstGeom prst="rect">
            <a:avLst/>
          </a:prstGeom>
        </p:spPr>
        <p:txBody>
          <a:bodyPr/>
          <a:lstStyle/>
          <a:p>
            <a:pPr/>
            <a:r>
              <a:t>마지막은 다음과 같이 파일을 합치고 shuffle해줍니다.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Shape 229"/>
          <p:cNvSpPr/>
          <p:nvPr>
            <p:ph type="sldImg"/>
          </p:nvPr>
        </p:nvSpPr>
        <p:spPr>
          <a:prstGeom prst="rect">
            <a:avLst/>
          </a:prstGeom>
        </p:spPr>
        <p:txBody>
          <a:bodyPr/>
          <a:lstStyle/>
          <a:p>
            <a:pPr/>
          </a:p>
        </p:txBody>
      </p:sp>
      <p:sp>
        <p:nvSpPr>
          <p:cNvPr id="230" name="Shape 230"/>
          <p:cNvSpPr/>
          <p:nvPr>
            <p:ph type="body" sz="quarter" idx="1"/>
          </p:nvPr>
        </p:nvSpPr>
        <p:spPr>
          <a:prstGeom prst="rect">
            <a:avLst/>
          </a:prstGeom>
        </p:spPr>
        <p:txBody>
          <a:bodyPr/>
          <a:lstStyle/>
          <a:p>
            <a:pPr/>
            <a:r>
              <a:t>저희는 이러한 6단계에 다음과 같이 2가지의 단계를 추가시켰습니다.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제목">
    <p:bg>
      <p:bgPr>
        <a:solidFill>
          <a:schemeClr val="accent1">
            <a:hueOff val="369924"/>
            <a:lumOff val="-30816"/>
          </a:schemeClr>
        </a:solidFill>
      </p:bgPr>
    </p:bg>
    <p:spTree>
      <p:nvGrpSpPr>
        <p:cNvPr id="1" name=""/>
        <p:cNvGrpSpPr/>
        <p:nvPr/>
      </p:nvGrpSpPr>
      <p:grpSpPr>
        <a:xfrm>
          <a:off x="0" y="0"/>
          <a:ext cx="0" cy="0"/>
          <a:chOff x="0" y="0"/>
          <a:chExt cx="0" cy="0"/>
        </a:xfrm>
      </p:grpSpPr>
      <p:sp>
        <p:nvSpPr>
          <p:cNvPr id="11" name="저자 및 날짜"/>
          <p:cNvSpPr txBox="1"/>
          <p:nvPr>
            <p:ph type="body" sz="quarter" idx="21" hasCustomPrompt="1"/>
          </p:nvPr>
        </p:nvSpPr>
        <p:spPr>
          <a:xfrm>
            <a:off x="1201340" y="11847162"/>
            <a:ext cx="21971003" cy="636979"/>
          </a:xfrm>
          <a:prstGeom prst="rect">
            <a:avLst/>
          </a:prstGeom>
        </p:spPr>
        <p:txBody>
          <a:bodyPr lIns="45719" tIns="45719" rIns="45719" bIns="45719"/>
          <a:lstStyle>
            <a:lvl1pPr marL="0" indent="0" defTabSz="784225">
              <a:lnSpc>
                <a:spcPct val="100000"/>
              </a:lnSpc>
              <a:spcBef>
                <a:spcPts val="0"/>
              </a:spcBef>
              <a:buSzTx/>
              <a:buNone/>
              <a:defRPr b="1" sz="3420">
                <a:solidFill>
                  <a:srgbClr val="FFFFFF"/>
                </a:solidFill>
              </a:defRPr>
            </a:lvl1pPr>
          </a:lstStyle>
          <a:p>
            <a:pPr/>
            <a:r>
              <a:t>저자 및 날짜</a:t>
            </a:r>
          </a:p>
        </p:txBody>
      </p:sp>
      <p:sp>
        <p:nvSpPr>
          <p:cNvPr id="12" name="프레젠테이션 제목"/>
          <p:cNvSpPr txBox="1"/>
          <p:nvPr>
            <p:ph type="title" hasCustomPrompt="1"/>
          </p:nvPr>
        </p:nvSpPr>
        <p:spPr>
          <a:xfrm>
            <a:off x="1206496" y="2574991"/>
            <a:ext cx="21971004" cy="4648201"/>
          </a:xfrm>
          <a:prstGeom prst="rect">
            <a:avLst/>
          </a:prstGeom>
        </p:spPr>
        <p:txBody>
          <a:bodyPr anchor="b"/>
          <a:lstStyle>
            <a:lvl1pPr>
              <a:defRPr spc="-232" sz="11600">
                <a:solidFill>
                  <a:srgbClr val="FFFFFF"/>
                </a:solidFill>
              </a:defRPr>
            </a:lvl1pPr>
          </a:lstStyle>
          <a:p>
            <a:pPr/>
            <a:r>
              <a:t>프레젠테이션 제목</a:t>
            </a:r>
          </a:p>
        </p:txBody>
      </p:sp>
      <p:sp>
        <p:nvSpPr>
          <p:cNvPr id="13" name="본문 첫 번째 줄…"/>
          <p:cNvSpPr txBox="1"/>
          <p:nvPr>
            <p:ph type="body" sz="quarter" idx="1" hasCustomPrompt="1"/>
          </p:nvPr>
        </p:nvSpPr>
        <p:spPr>
          <a:xfrm>
            <a:off x="1201342" y="7210490"/>
            <a:ext cx="21971001" cy="1905001"/>
          </a:xfrm>
          <a:prstGeom prst="rect">
            <a:avLst/>
          </a:prstGeom>
        </p:spPr>
        <p:txBody>
          <a:bodyPr/>
          <a:lstStyle>
            <a:lvl1pPr marL="0" indent="0" defTabSz="825500">
              <a:lnSpc>
                <a:spcPct val="100000"/>
              </a:lnSpc>
              <a:spcBef>
                <a:spcPts val="0"/>
              </a:spcBef>
              <a:buSzTx/>
              <a:buNone/>
              <a:defRPr b="1" sz="5500">
                <a:solidFill>
                  <a:schemeClr val="accent1"/>
                </a:solidFill>
              </a:defRPr>
            </a:lvl1pPr>
            <a:lvl2pPr marL="0" indent="457200" defTabSz="825500">
              <a:lnSpc>
                <a:spcPct val="100000"/>
              </a:lnSpc>
              <a:spcBef>
                <a:spcPts val="0"/>
              </a:spcBef>
              <a:buSzTx/>
              <a:buNone/>
              <a:defRPr b="1" sz="5500">
                <a:solidFill>
                  <a:schemeClr val="accent1"/>
                </a:solidFill>
              </a:defRPr>
            </a:lvl2pPr>
            <a:lvl3pPr marL="0" indent="914400" defTabSz="825500">
              <a:lnSpc>
                <a:spcPct val="100000"/>
              </a:lnSpc>
              <a:spcBef>
                <a:spcPts val="0"/>
              </a:spcBef>
              <a:buSzTx/>
              <a:buNone/>
              <a:defRPr b="1" sz="5500">
                <a:solidFill>
                  <a:schemeClr val="accent1"/>
                </a:solidFill>
              </a:defRPr>
            </a:lvl3pPr>
            <a:lvl4pPr marL="0" indent="1371600" defTabSz="825500">
              <a:lnSpc>
                <a:spcPct val="100000"/>
              </a:lnSpc>
              <a:spcBef>
                <a:spcPts val="0"/>
              </a:spcBef>
              <a:buSzTx/>
              <a:buNone/>
              <a:defRPr b="1" sz="5500">
                <a:solidFill>
                  <a:schemeClr val="accent1"/>
                </a:solidFill>
              </a:defRPr>
            </a:lvl4pPr>
            <a:lvl5pPr marL="0" indent="1828800" defTabSz="825500">
              <a:lnSpc>
                <a:spcPct val="100000"/>
              </a:lnSpc>
              <a:spcBef>
                <a:spcPts val="0"/>
              </a:spcBef>
              <a:buSzTx/>
              <a:buNone/>
              <a:defRPr b="1" sz="5500">
                <a:solidFill>
                  <a:schemeClr val="accent1"/>
                </a:solidFill>
              </a:defRPr>
            </a:lvl5pPr>
          </a:lstStyle>
          <a:p>
            <a:pPr/>
            <a:r>
              <a:t>프레젠테이션 부제</a:t>
            </a:r>
          </a:p>
          <a:p>
            <a:pPr lvl="1"/>
            <a:r>
              <a:t/>
            </a:r>
          </a:p>
          <a:p>
            <a:pPr lvl="2"/>
            <a:r>
              <a:t/>
            </a:r>
          </a:p>
          <a:p>
            <a:pPr lvl="3"/>
            <a:r>
              <a:t/>
            </a:r>
          </a:p>
          <a:p>
            <a:pPr lvl="4"/>
            <a:r>
              <a:t/>
            </a:r>
          </a:p>
        </p:txBody>
      </p:sp>
      <p:sp>
        <p:nvSpPr>
          <p:cNvPr id="14" name="슬라이드 번호"/>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내역서">
    <p:spTree>
      <p:nvGrpSpPr>
        <p:cNvPr id="1" name=""/>
        <p:cNvGrpSpPr/>
        <p:nvPr/>
      </p:nvGrpSpPr>
      <p:grpSpPr>
        <a:xfrm>
          <a:off x="0" y="0"/>
          <a:ext cx="0" cy="0"/>
          <a:chOff x="0" y="0"/>
          <a:chExt cx="0" cy="0"/>
        </a:xfrm>
      </p:grpSpPr>
      <p:sp>
        <p:nvSpPr>
          <p:cNvPr id="98" name="본문 첫 번째 줄…"/>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solidFill>
                  <a:srgbClr val="004D80"/>
                </a:solidFill>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solidFill>
                  <a:srgbClr val="004D80"/>
                </a:solidFill>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solidFill>
                  <a:srgbClr val="004D80"/>
                </a:solidFill>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solidFill>
                  <a:srgbClr val="004D80"/>
                </a:solidFill>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solidFill>
                  <a:srgbClr val="004D80"/>
                </a:solidFill>
                <a:latin typeface="Helvetica Neue Medium"/>
                <a:ea typeface="Helvetica Neue Medium"/>
                <a:cs typeface="Helvetica Neue Medium"/>
                <a:sym typeface="Helvetica Neue Medium"/>
              </a:defRPr>
            </a:lvl5pPr>
          </a:lstStyle>
          <a:p>
            <a:pPr/>
            <a:r>
              <a:t>내역서</a:t>
            </a:r>
          </a:p>
          <a:p>
            <a:pPr lvl="1"/>
            <a:r>
              <a:t/>
            </a:r>
          </a:p>
          <a:p>
            <a:pPr lvl="2"/>
            <a:r>
              <a:t/>
            </a:r>
          </a:p>
          <a:p>
            <a:pPr lvl="3"/>
            <a:r>
              <a:t/>
            </a:r>
          </a:p>
          <a:p>
            <a:pPr lvl="4"/>
            <a:r>
              <a:t/>
            </a:r>
          </a:p>
        </p:txBody>
      </p:sp>
      <p:sp>
        <p:nvSpPr>
          <p:cNvPr id="99"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중요한 사실">
    <p:spTree>
      <p:nvGrpSpPr>
        <p:cNvPr id="1" name=""/>
        <p:cNvGrpSpPr/>
        <p:nvPr/>
      </p:nvGrpSpPr>
      <p:grpSpPr>
        <a:xfrm>
          <a:off x="0" y="0"/>
          <a:ext cx="0" cy="0"/>
          <a:chOff x="0" y="0"/>
          <a:chExt cx="0" cy="0"/>
        </a:xfrm>
      </p:grpSpPr>
      <p:sp>
        <p:nvSpPr>
          <p:cNvPr id="106" name="본문 첫 번째 줄…"/>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solidFill>
                  <a:srgbClr val="004D80"/>
                </a:solidFill>
              </a:defRPr>
            </a:lvl1pPr>
            <a:lvl2pPr marL="0" indent="457200" algn="ctr">
              <a:lnSpc>
                <a:spcPct val="80000"/>
              </a:lnSpc>
              <a:spcBef>
                <a:spcPts val="0"/>
              </a:spcBef>
              <a:buSzTx/>
              <a:buNone/>
              <a:defRPr b="1" spc="-250" sz="25000">
                <a:solidFill>
                  <a:srgbClr val="004D80"/>
                </a:solidFill>
              </a:defRPr>
            </a:lvl2pPr>
            <a:lvl3pPr marL="0" indent="914400" algn="ctr">
              <a:lnSpc>
                <a:spcPct val="80000"/>
              </a:lnSpc>
              <a:spcBef>
                <a:spcPts val="0"/>
              </a:spcBef>
              <a:buSzTx/>
              <a:buNone/>
              <a:defRPr b="1" spc="-250" sz="25000">
                <a:solidFill>
                  <a:srgbClr val="004D80"/>
                </a:solidFill>
              </a:defRPr>
            </a:lvl3pPr>
            <a:lvl4pPr marL="0" indent="1371600" algn="ctr">
              <a:lnSpc>
                <a:spcPct val="80000"/>
              </a:lnSpc>
              <a:spcBef>
                <a:spcPts val="0"/>
              </a:spcBef>
              <a:buSzTx/>
              <a:buNone/>
              <a:defRPr b="1" spc="-250" sz="25000">
                <a:solidFill>
                  <a:srgbClr val="004D80"/>
                </a:solidFill>
              </a:defRPr>
            </a:lvl4pPr>
            <a:lvl5pPr marL="0" indent="1828800" algn="ctr">
              <a:lnSpc>
                <a:spcPct val="80000"/>
              </a:lnSpc>
              <a:spcBef>
                <a:spcPts val="0"/>
              </a:spcBef>
              <a:buSzTx/>
              <a:buNone/>
              <a:defRPr b="1" spc="-250" sz="25000">
                <a:solidFill>
                  <a:srgbClr val="004D80"/>
                </a:solidFill>
              </a:defRPr>
            </a:lvl5pPr>
          </a:lstStyle>
          <a:p>
            <a:pPr/>
            <a:r>
              <a:t>100%</a:t>
            </a:r>
          </a:p>
          <a:p>
            <a:pPr lvl="1"/>
            <a:r>
              <a:t/>
            </a:r>
          </a:p>
          <a:p>
            <a:pPr lvl="2"/>
            <a:r>
              <a:t/>
            </a:r>
          </a:p>
          <a:p>
            <a:pPr lvl="3"/>
            <a:r>
              <a:t/>
            </a:r>
          </a:p>
          <a:p>
            <a:pPr lvl="4"/>
            <a:r>
              <a:t/>
            </a:r>
          </a:p>
        </p:txBody>
      </p:sp>
      <p:sp>
        <p:nvSpPr>
          <p:cNvPr id="107" name="사실 정보"/>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792479">
              <a:lnSpc>
                <a:spcPct val="100000"/>
              </a:lnSpc>
              <a:spcBef>
                <a:spcPts val="0"/>
              </a:spcBef>
              <a:buSzTx/>
              <a:buNone/>
              <a:defRPr b="1" sz="5280"/>
            </a:lvl1pPr>
          </a:lstStyle>
          <a:p>
            <a:pPr/>
            <a:r>
              <a:t>사실 정보</a:t>
            </a:r>
          </a:p>
        </p:txBody>
      </p:sp>
      <p:sp>
        <p:nvSpPr>
          <p:cNvPr id="108"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인용">
    <p:spTree>
      <p:nvGrpSpPr>
        <p:cNvPr id="1" name=""/>
        <p:cNvGrpSpPr/>
        <p:nvPr/>
      </p:nvGrpSpPr>
      <p:grpSpPr>
        <a:xfrm>
          <a:off x="0" y="0"/>
          <a:ext cx="0" cy="0"/>
          <a:chOff x="0" y="0"/>
          <a:chExt cx="0" cy="0"/>
        </a:xfrm>
      </p:grpSpPr>
      <p:sp>
        <p:nvSpPr>
          <p:cNvPr id="115" name="속성"/>
          <p:cNvSpPr txBox="1"/>
          <p:nvPr>
            <p:ph type="body" sz="quarter" idx="21" hasCustomPrompt="1"/>
          </p:nvPr>
        </p:nvSpPr>
        <p:spPr>
          <a:xfrm>
            <a:off x="2480825" y="10675453"/>
            <a:ext cx="201492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속성</a:t>
            </a:r>
          </a:p>
        </p:txBody>
      </p:sp>
      <p:sp>
        <p:nvSpPr>
          <p:cNvPr id="116" name="본문 첫 번째 줄…"/>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solidFill>
                  <a:srgbClr val="004D80"/>
                </a:solidFill>
                <a:latin typeface="Helvetica Neue Medium"/>
                <a:ea typeface="Helvetica Neue Medium"/>
                <a:cs typeface="Helvetica Neue Medium"/>
                <a:sym typeface="Helvetica Neue Medium"/>
              </a:defRPr>
            </a:lvl1pPr>
            <a:lvl2pPr marL="638923" indent="-12700">
              <a:spcBef>
                <a:spcPts val="0"/>
              </a:spcBef>
              <a:buSzTx/>
              <a:buNone/>
              <a:defRPr spc="-170" sz="8500">
                <a:solidFill>
                  <a:srgbClr val="004D80"/>
                </a:solidFill>
                <a:latin typeface="Helvetica Neue Medium"/>
                <a:ea typeface="Helvetica Neue Medium"/>
                <a:cs typeface="Helvetica Neue Medium"/>
                <a:sym typeface="Helvetica Neue Medium"/>
              </a:defRPr>
            </a:lvl2pPr>
            <a:lvl3pPr marL="638923" indent="444500">
              <a:spcBef>
                <a:spcPts val="0"/>
              </a:spcBef>
              <a:buSzTx/>
              <a:buNone/>
              <a:defRPr spc="-170" sz="8500">
                <a:solidFill>
                  <a:srgbClr val="004D80"/>
                </a:solidFill>
                <a:latin typeface="Helvetica Neue Medium"/>
                <a:ea typeface="Helvetica Neue Medium"/>
                <a:cs typeface="Helvetica Neue Medium"/>
                <a:sym typeface="Helvetica Neue Medium"/>
              </a:defRPr>
            </a:lvl3pPr>
            <a:lvl4pPr marL="638923" indent="901700">
              <a:spcBef>
                <a:spcPts val="0"/>
              </a:spcBef>
              <a:buSzTx/>
              <a:buNone/>
              <a:defRPr spc="-170" sz="8500">
                <a:solidFill>
                  <a:srgbClr val="004D80"/>
                </a:solidFill>
                <a:latin typeface="Helvetica Neue Medium"/>
                <a:ea typeface="Helvetica Neue Medium"/>
                <a:cs typeface="Helvetica Neue Medium"/>
                <a:sym typeface="Helvetica Neue Medium"/>
              </a:defRPr>
            </a:lvl4pPr>
            <a:lvl5pPr marL="638923" indent="1358900">
              <a:spcBef>
                <a:spcPts val="0"/>
              </a:spcBef>
              <a:buSzTx/>
              <a:buNone/>
              <a:defRPr spc="-170" sz="8500">
                <a:solidFill>
                  <a:srgbClr val="004D80"/>
                </a:solidFill>
                <a:latin typeface="Helvetica Neue Medium"/>
                <a:ea typeface="Helvetica Neue Medium"/>
                <a:cs typeface="Helvetica Neue Medium"/>
                <a:sym typeface="Helvetica Neue Medium"/>
              </a:defRPr>
            </a:lvl5pPr>
          </a:lstStyle>
          <a:p>
            <a:pPr/>
            <a:r>
              <a:t>“멋진 인용구”</a:t>
            </a:r>
          </a:p>
          <a:p>
            <a:pPr lvl="1"/>
            <a:r>
              <a:t/>
            </a:r>
          </a:p>
          <a:p>
            <a:pPr lvl="2"/>
            <a:r>
              <a:t/>
            </a:r>
          </a:p>
          <a:p>
            <a:pPr lvl="3"/>
            <a:r>
              <a:t/>
            </a:r>
          </a:p>
          <a:p>
            <a:pPr lvl="4"/>
            <a:r>
              <a:t/>
            </a:r>
          </a:p>
        </p:txBody>
      </p:sp>
      <p:sp>
        <p:nvSpPr>
          <p:cNvPr id="117"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사진 - 3장">
    <p:spTree>
      <p:nvGrpSpPr>
        <p:cNvPr id="1" name=""/>
        <p:cNvGrpSpPr/>
        <p:nvPr/>
      </p:nvGrpSpPr>
      <p:grpSpPr>
        <a:xfrm>
          <a:off x="0" y="0"/>
          <a:ext cx="0" cy="0"/>
          <a:chOff x="0" y="0"/>
          <a:chExt cx="0" cy="0"/>
        </a:xfrm>
      </p:grpSpPr>
      <p:sp>
        <p:nvSpPr>
          <p:cNvPr id="124" name="파란 하늘을 배경으로 아래에서 올려다본 열기구"/>
          <p:cNvSpPr/>
          <p:nvPr>
            <p:ph type="pic" sz="quarter" idx="21"/>
          </p:nvPr>
        </p:nvSpPr>
        <p:spPr>
          <a:xfrm>
            <a:off x="15436504" y="1270000"/>
            <a:ext cx="8167167" cy="5422900"/>
          </a:xfrm>
          <a:prstGeom prst="rect">
            <a:avLst/>
          </a:prstGeom>
        </p:spPr>
        <p:txBody>
          <a:bodyPr lIns="91439" tIns="45719" rIns="91439" bIns="45719">
            <a:noAutofit/>
          </a:bodyPr>
          <a:lstStyle/>
          <a:p>
            <a:pPr/>
          </a:p>
        </p:txBody>
      </p:sp>
      <p:sp>
        <p:nvSpPr>
          <p:cNvPr id="125" name="열기구의 윗부분을 위에서 근접 촬영한 사진"/>
          <p:cNvSpPr/>
          <p:nvPr>
            <p:ph type="pic" sz="quarter" idx="22"/>
          </p:nvPr>
        </p:nvSpPr>
        <p:spPr>
          <a:xfrm>
            <a:off x="15461772" y="7085972"/>
            <a:ext cx="8148414" cy="5432276"/>
          </a:xfrm>
          <a:prstGeom prst="rect">
            <a:avLst/>
          </a:prstGeom>
        </p:spPr>
        <p:txBody>
          <a:bodyPr lIns="91439" tIns="45719" rIns="91439" bIns="45719">
            <a:noAutofit/>
          </a:bodyPr>
          <a:lstStyle/>
          <a:p>
            <a:pPr/>
          </a:p>
        </p:txBody>
      </p:sp>
      <p:sp>
        <p:nvSpPr>
          <p:cNvPr id="126" name="파란 하늘을 배경으로 아래에서 올려다본 열기구"/>
          <p:cNvSpPr/>
          <p:nvPr>
            <p:ph type="pic" idx="23"/>
          </p:nvPr>
        </p:nvSpPr>
        <p:spPr>
          <a:xfrm>
            <a:off x="-124635" y="1270000"/>
            <a:ext cx="16859219" cy="11239479"/>
          </a:xfrm>
          <a:prstGeom prst="rect">
            <a:avLst/>
          </a:prstGeom>
        </p:spPr>
        <p:txBody>
          <a:bodyPr lIns="91439" tIns="45719" rIns="91439" bIns="45719">
            <a:noAutofit/>
          </a:bodyPr>
          <a:lstStyle/>
          <a:p>
            <a:pPr/>
          </a:p>
        </p:txBody>
      </p:sp>
      <p:sp>
        <p:nvSpPr>
          <p:cNvPr id="127"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사진">
    <p:spTree>
      <p:nvGrpSpPr>
        <p:cNvPr id="1" name=""/>
        <p:cNvGrpSpPr/>
        <p:nvPr/>
      </p:nvGrpSpPr>
      <p:grpSpPr>
        <a:xfrm>
          <a:off x="0" y="0"/>
          <a:ext cx="0" cy="0"/>
          <a:chOff x="0" y="0"/>
          <a:chExt cx="0" cy="0"/>
        </a:xfrm>
      </p:grpSpPr>
      <p:sp>
        <p:nvSpPr>
          <p:cNvPr id="134" name="파란 하늘을 배경으로 아래에서 올려다본 열기구"/>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135" name="슬라이드 번호"/>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빈 페이지">
    <p:spTree>
      <p:nvGrpSpPr>
        <p:cNvPr id="1" name=""/>
        <p:cNvGrpSpPr/>
        <p:nvPr/>
      </p:nvGrpSpPr>
      <p:grpSpPr>
        <a:xfrm>
          <a:off x="0" y="0"/>
          <a:ext cx="0" cy="0"/>
          <a:chOff x="0" y="0"/>
          <a:chExt cx="0" cy="0"/>
        </a:xfrm>
      </p:grpSpPr>
      <p:sp>
        <p:nvSpPr>
          <p:cNvPr id="142"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제목 및 사진">
    <p:spTree>
      <p:nvGrpSpPr>
        <p:cNvPr id="1" name=""/>
        <p:cNvGrpSpPr/>
        <p:nvPr/>
      </p:nvGrpSpPr>
      <p:grpSpPr>
        <a:xfrm>
          <a:off x="0" y="0"/>
          <a:ext cx="0" cy="0"/>
          <a:chOff x="0" y="0"/>
          <a:chExt cx="0" cy="0"/>
        </a:xfrm>
      </p:grpSpPr>
      <p:sp>
        <p:nvSpPr>
          <p:cNvPr id="21" name="열기구의 윗부분을 위에서 근접 촬영한 사진"/>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22" name="프레젠테이션 제목"/>
          <p:cNvSpPr txBox="1"/>
          <p:nvPr>
            <p:ph type="title" hasCustomPrompt="1"/>
          </p:nvPr>
        </p:nvSpPr>
        <p:spPr>
          <a:xfrm>
            <a:off x="1206500" y="7124700"/>
            <a:ext cx="21971000" cy="4648200"/>
          </a:xfrm>
          <a:prstGeom prst="rect">
            <a:avLst/>
          </a:prstGeom>
        </p:spPr>
        <p:txBody>
          <a:bodyPr anchor="b"/>
          <a:lstStyle>
            <a:lvl1pPr>
              <a:defRPr spc="-232" sz="11600">
                <a:solidFill>
                  <a:srgbClr val="FFFFFF"/>
                </a:solidFill>
              </a:defRPr>
            </a:lvl1pPr>
          </a:lstStyle>
          <a:p>
            <a:pPr/>
            <a:r>
              <a:t>프레젠테이션 제목</a:t>
            </a:r>
          </a:p>
        </p:txBody>
      </p:sp>
      <p:sp>
        <p:nvSpPr>
          <p:cNvPr id="23" name="저자 및 날짜"/>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784225">
              <a:lnSpc>
                <a:spcPct val="100000"/>
              </a:lnSpc>
              <a:spcBef>
                <a:spcPts val="0"/>
              </a:spcBef>
              <a:buSzTx/>
              <a:buNone/>
              <a:defRPr b="1" sz="3420"/>
            </a:lvl1pPr>
          </a:lstStyle>
          <a:p>
            <a:pPr/>
            <a:r>
              <a:t>저자 및 날짜</a:t>
            </a:r>
          </a:p>
        </p:txBody>
      </p:sp>
      <p:sp>
        <p:nvSpPr>
          <p:cNvPr id="24" name="본문 첫 번째 줄…"/>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solidFill>
                  <a:srgbClr val="FFFFFF"/>
                </a:solidFill>
              </a:defRPr>
            </a:lvl1pPr>
            <a:lvl2pPr marL="0" indent="457200" defTabSz="825500">
              <a:lnSpc>
                <a:spcPct val="100000"/>
              </a:lnSpc>
              <a:spcBef>
                <a:spcPts val="0"/>
              </a:spcBef>
              <a:buSzTx/>
              <a:buNone/>
              <a:defRPr b="1" sz="5500">
                <a:solidFill>
                  <a:srgbClr val="FFFFFF"/>
                </a:solidFill>
              </a:defRPr>
            </a:lvl2pPr>
            <a:lvl3pPr marL="0" indent="914400" defTabSz="825500">
              <a:lnSpc>
                <a:spcPct val="100000"/>
              </a:lnSpc>
              <a:spcBef>
                <a:spcPts val="0"/>
              </a:spcBef>
              <a:buSzTx/>
              <a:buNone/>
              <a:defRPr b="1" sz="5500">
                <a:solidFill>
                  <a:srgbClr val="FFFFFF"/>
                </a:solidFill>
              </a:defRPr>
            </a:lvl3pPr>
            <a:lvl4pPr marL="0" indent="1371600" defTabSz="825500">
              <a:lnSpc>
                <a:spcPct val="100000"/>
              </a:lnSpc>
              <a:spcBef>
                <a:spcPts val="0"/>
              </a:spcBef>
              <a:buSzTx/>
              <a:buNone/>
              <a:defRPr b="1" sz="5500">
                <a:solidFill>
                  <a:srgbClr val="FFFFFF"/>
                </a:solidFill>
              </a:defRPr>
            </a:lvl4pPr>
            <a:lvl5pPr marL="0" indent="1828800" defTabSz="825500">
              <a:lnSpc>
                <a:spcPct val="100000"/>
              </a:lnSpc>
              <a:spcBef>
                <a:spcPts val="0"/>
              </a:spcBef>
              <a:buSzTx/>
              <a:buNone/>
              <a:defRPr b="1" sz="5500">
                <a:solidFill>
                  <a:srgbClr val="FFFFFF"/>
                </a:solidFill>
              </a:defRPr>
            </a:lvl5pPr>
          </a:lstStyle>
          <a:p>
            <a:pPr/>
            <a:r>
              <a:t>프레젠테이션 부제</a:t>
            </a:r>
          </a:p>
          <a:p>
            <a:pPr lvl="1"/>
            <a:r>
              <a:t/>
            </a:r>
          </a:p>
          <a:p>
            <a:pPr lvl="2"/>
            <a:r>
              <a:t/>
            </a:r>
          </a:p>
          <a:p>
            <a:pPr lvl="3"/>
            <a:r>
              <a:t/>
            </a:r>
          </a:p>
          <a:p>
            <a:pPr lvl="4"/>
            <a:r>
              <a:t/>
            </a:r>
          </a:p>
        </p:txBody>
      </p:sp>
      <p:sp>
        <p:nvSpPr>
          <p:cNvPr id="25" name="슬라이드 번호"/>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제목 및 사진 대체">
    <p:spTree>
      <p:nvGrpSpPr>
        <p:cNvPr id="1" name=""/>
        <p:cNvGrpSpPr/>
        <p:nvPr/>
      </p:nvGrpSpPr>
      <p:grpSpPr>
        <a:xfrm>
          <a:off x="0" y="0"/>
          <a:ext cx="0" cy="0"/>
          <a:chOff x="0" y="0"/>
          <a:chExt cx="0" cy="0"/>
        </a:xfrm>
      </p:grpSpPr>
      <p:sp>
        <p:nvSpPr>
          <p:cNvPr id="32" name="열기구를 아래에서 근접 촬영한 사진"/>
          <p:cNvSpPr/>
          <p:nvPr>
            <p:ph type="pic" idx="21"/>
          </p:nvPr>
        </p:nvSpPr>
        <p:spPr>
          <a:xfrm>
            <a:off x="9226574" y="1270000"/>
            <a:ext cx="16840152" cy="11184435"/>
          </a:xfrm>
          <a:prstGeom prst="rect">
            <a:avLst/>
          </a:prstGeom>
        </p:spPr>
        <p:txBody>
          <a:bodyPr lIns="91439" tIns="45719" rIns="91439" bIns="45719">
            <a:noAutofit/>
          </a:bodyPr>
          <a:lstStyle/>
          <a:p>
            <a:pPr/>
          </a:p>
        </p:txBody>
      </p:sp>
      <p:sp>
        <p:nvSpPr>
          <p:cNvPr id="33" name="슬라이드 제목"/>
          <p:cNvSpPr txBox="1"/>
          <p:nvPr>
            <p:ph type="title" hasCustomPrompt="1"/>
          </p:nvPr>
        </p:nvSpPr>
        <p:spPr>
          <a:xfrm>
            <a:off x="1206500" y="1270000"/>
            <a:ext cx="9779000" cy="5882273"/>
          </a:xfrm>
          <a:prstGeom prst="rect">
            <a:avLst/>
          </a:prstGeom>
        </p:spPr>
        <p:txBody>
          <a:bodyPr anchor="b"/>
          <a:lstStyle/>
          <a:p>
            <a:pPr/>
            <a:r>
              <a:t>슬라이드 제목</a:t>
            </a:r>
          </a:p>
        </p:txBody>
      </p:sp>
      <p:sp>
        <p:nvSpPr>
          <p:cNvPr id="34" name="본문 첫 번째 줄…"/>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슬라이드 부제</a:t>
            </a:r>
          </a:p>
          <a:p>
            <a:pPr lvl="1"/>
            <a:r>
              <a:t/>
            </a:r>
          </a:p>
          <a:p>
            <a:pPr lvl="2"/>
            <a:r>
              <a:t/>
            </a:r>
          </a:p>
          <a:p>
            <a:pPr lvl="3"/>
            <a:r>
              <a:t/>
            </a:r>
          </a:p>
          <a:p>
            <a:pPr lvl="4"/>
            <a:r>
              <a:t/>
            </a:r>
          </a:p>
        </p:txBody>
      </p:sp>
      <p:sp>
        <p:nvSpPr>
          <p:cNvPr id="35" name="슬라이드 번호"/>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제목 및 구분점">
    <p:spTree>
      <p:nvGrpSpPr>
        <p:cNvPr id="1" name=""/>
        <p:cNvGrpSpPr/>
        <p:nvPr/>
      </p:nvGrpSpPr>
      <p:grpSpPr>
        <a:xfrm>
          <a:off x="0" y="0"/>
          <a:ext cx="0" cy="0"/>
          <a:chOff x="0" y="0"/>
          <a:chExt cx="0" cy="0"/>
        </a:xfrm>
      </p:grpSpPr>
      <p:sp>
        <p:nvSpPr>
          <p:cNvPr id="42" name="슬라이드 제목"/>
          <p:cNvSpPr txBox="1"/>
          <p:nvPr>
            <p:ph type="title" hasCustomPrompt="1"/>
          </p:nvPr>
        </p:nvSpPr>
        <p:spPr>
          <a:prstGeom prst="rect">
            <a:avLst/>
          </a:prstGeom>
        </p:spPr>
        <p:txBody>
          <a:bodyPr/>
          <a:lstStyle/>
          <a:p>
            <a:pPr/>
            <a:r>
              <a:t>슬라이드 제목</a:t>
            </a:r>
          </a:p>
        </p:txBody>
      </p:sp>
      <p:sp>
        <p:nvSpPr>
          <p:cNvPr id="43" name="슬라이드 부제"/>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792479">
              <a:lnSpc>
                <a:spcPct val="100000"/>
              </a:lnSpc>
              <a:spcBef>
                <a:spcPts val="0"/>
              </a:spcBef>
              <a:buSzTx/>
              <a:buNone/>
              <a:defRPr b="1" sz="5280"/>
            </a:lvl1pPr>
          </a:lstStyle>
          <a:p>
            <a:pPr/>
            <a:r>
              <a:t>슬라이드 부제</a:t>
            </a:r>
          </a:p>
        </p:txBody>
      </p:sp>
      <p:sp>
        <p:nvSpPr>
          <p:cNvPr id="44" name="본문 첫 번째 줄…"/>
          <p:cNvSpPr txBox="1"/>
          <p:nvPr>
            <p:ph type="body" idx="1" hasCustomPrompt="1"/>
          </p:nvPr>
        </p:nvSpPr>
        <p:spPr>
          <a:prstGeom prst="rect">
            <a:avLst/>
          </a:prstGeom>
        </p:spPr>
        <p:txBody>
          <a:bodyPr/>
          <a:lstStyle/>
          <a:p>
            <a:pPr/>
            <a:r>
              <a:t>슬라이드 구분점 텍스트</a:t>
            </a:r>
          </a:p>
          <a:p>
            <a:pPr lvl="1"/>
            <a:r>
              <a:t/>
            </a:r>
          </a:p>
          <a:p>
            <a:pPr lvl="2"/>
            <a:r>
              <a:t/>
            </a:r>
          </a:p>
          <a:p>
            <a:pPr lvl="3"/>
            <a:r>
              <a:t/>
            </a:r>
          </a:p>
          <a:p>
            <a:pPr lvl="4"/>
            <a:r>
              <a:t/>
            </a:r>
          </a:p>
        </p:txBody>
      </p:sp>
      <p:sp>
        <p:nvSpPr>
          <p:cNvPr id="45"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구분점">
    <p:spTree>
      <p:nvGrpSpPr>
        <p:cNvPr id="1" name=""/>
        <p:cNvGrpSpPr/>
        <p:nvPr/>
      </p:nvGrpSpPr>
      <p:grpSpPr>
        <a:xfrm>
          <a:off x="0" y="0"/>
          <a:ext cx="0" cy="0"/>
          <a:chOff x="0" y="0"/>
          <a:chExt cx="0" cy="0"/>
        </a:xfrm>
      </p:grpSpPr>
      <p:sp>
        <p:nvSpPr>
          <p:cNvPr id="52" name="본문 첫 번째 줄…"/>
          <p:cNvSpPr txBox="1"/>
          <p:nvPr>
            <p:ph type="body" idx="1" hasCustomPrompt="1"/>
          </p:nvPr>
        </p:nvSpPr>
        <p:spPr>
          <a:prstGeom prst="rect">
            <a:avLst/>
          </a:prstGeom>
        </p:spPr>
        <p:txBody>
          <a:bodyPr numCol="2" spcCol="1098550"/>
          <a:lstStyle/>
          <a:p>
            <a:pPr/>
            <a:r>
              <a:t>슬라이드 구분점 텍스트</a:t>
            </a:r>
          </a:p>
          <a:p>
            <a:pPr lvl="1"/>
            <a:r>
              <a:t/>
            </a:r>
          </a:p>
          <a:p>
            <a:pPr lvl="2"/>
            <a:r>
              <a:t/>
            </a:r>
          </a:p>
          <a:p>
            <a:pPr lvl="3"/>
            <a:r>
              <a:t/>
            </a:r>
          </a:p>
          <a:p>
            <a:pPr lvl="4"/>
            <a:r>
              <a:t/>
            </a:r>
          </a:p>
        </p:txBody>
      </p:sp>
      <p:sp>
        <p:nvSpPr>
          <p:cNvPr id="53"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제목, 구분점 및 사진">
    <p:spTree>
      <p:nvGrpSpPr>
        <p:cNvPr id="1" name=""/>
        <p:cNvGrpSpPr/>
        <p:nvPr/>
      </p:nvGrpSpPr>
      <p:grpSpPr>
        <a:xfrm>
          <a:off x="0" y="0"/>
          <a:ext cx="0" cy="0"/>
          <a:chOff x="0" y="0"/>
          <a:chExt cx="0" cy="0"/>
        </a:xfrm>
      </p:grpSpPr>
      <p:sp>
        <p:nvSpPr>
          <p:cNvPr id="60" name="슬라이드 부제"/>
          <p:cNvSpPr txBox="1"/>
          <p:nvPr>
            <p:ph type="body" sz="quarter" idx="21" hasCustomPrompt="1"/>
          </p:nvPr>
        </p:nvSpPr>
        <p:spPr>
          <a:xfrm>
            <a:off x="1206500" y="2247900"/>
            <a:ext cx="9779000" cy="934779"/>
          </a:xfrm>
          <a:prstGeom prst="rect">
            <a:avLst/>
          </a:prstGeom>
        </p:spPr>
        <p:txBody>
          <a:bodyPr lIns="45719" tIns="45719" rIns="45719" bIns="45719"/>
          <a:lstStyle>
            <a:lvl1pPr marL="0" indent="0" defTabSz="792479">
              <a:lnSpc>
                <a:spcPct val="100000"/>
              </a:lnSpc>
              <a:spcBef>
                <a:spcPts val="0"/>
              </a:spcBef>
              <a:buSzTx/>
              <a:buNone/>
              <a:defRPr b="1" sz="5280"/>
            </a:lvl1pPr>
          </a:lstStyle>
          <a:p>
            <a:pPr/>
            <a:r>
              <a:t>슬라이드 부제</a:t>
            </a:r>
          </a:p>
        </p:txBody>
      </p:sp>
      <p:sp>
        <p:nvSpPr>
          <p:cNvPr id="61" name="본문 첫 번째 줄…"/>
          <p:cNvSpPr txBox="1"/>
          <p:nvPr>
            <p:ph type="body" sz="half" idx="1" hasCustomPrompt="1"/>
          </p:nvPr>
        </p:nvSpPr>
        <p:spPr>
          <a:xfrm>
            <a:off x="1206500" y="4248504"/>
            <a:ext cx="9779000" cy="8256630"/>
          </a:xfrm>
          <a:prstGeom prst="rect">
            <a:avLst/>
          </a:prstGeom>
        </p:spPr>
        <p:txBody>
          <a:bodyPr/>
          <a:lstStyle/>
          <a:p>
            <a:pPr/>
            <a:r>
              <a:t>슬라이드 구분점 텍스트</a:t>
            </a:r>
          </a:p>
          <a:p>
            <a:pPr lvl="1"/>
            <a:r>
              <a:t/>
            </a:r>
          </a:p>
          <a:p>
            <a:pPr lvl="2"/>
            <a:r>
              <a:t/>
            </a:r>
          </a:p>
          <a:p>
            <a:pPr lvl="3"/>
            <a:r>
              <a:t/>
            </a:r>
          </a:p>
          <a:p>
            <a:pPr lvl="4"/>
            <a:r>
              <a:t/>
            </a:r>
          </a:p>
        </p:txBody>
      </p:sp>
      <p:sp>
        <p:nvSpPr>
          <p:cNvPr id="62" name="파란 하늘을 배경으로 아래에서 올려다본 열기구"/>
          <p:cNvSpPr/>
          <p:nvPr>
            <p:ph type="pic" idx="22"/>
          </p:nvPr>
        </p:nvSpPr>
        <p:spPr>
          <a:xfrm>
            <a:off x="8432800" y="1263848"/>
            <a:ext cx="16850011" cy="11188205"/>
          </a:xfrm>
          <a:prstGeom prst="rect">
            <a:avLst/>
          </a:prstGeom>
        </p:spPr>
        <p:txBody>
          <a:bodyPr lIns="91439" tIns="45719" rIns="91439" bIns="45719">
            <a:noAutofit/>
          </a:bodyPr>
          <a:lstStyle/>
          <a:p>
            <a:pPr/>
          </a:p>
        </p:txBody>
      </p:sp>
      <p:sp>
        <p:nvSpPr>
          <p:cNvPr id="63" name="슬라이드 제목"/>
          <p:cNvSpPr txBox="1"/>
          <p:nvPr>
            <p:ph type="title" hasCustomPrompt="1"/>
          </p:nvPr>
        </p:nvSpPr>
        <p:spPr>
          <a:xfrm>
            <a:off x="1206500" y="952500"/>
            <a:ext cx="9779000" cy="1435100"/>
          </a:xfrm>
          <a:prstGeom prst="rect">
            <a:avLst/>
          </a:prstGeom>
        </p:spPr>
        <p:txBody>
          <a:bodyPr/>
          <a:lstStyle/>
          <a:p>
            <a:pPr/>
            <a:r>
              <a:t>슬라이드 제목</a:t>
            </a:r>
          </a:p>
        </p:txBody>
      </p:sp>
      <p:sp>
        <p:nvSpPr>
          <p:cNvPr id="64"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섹션">
    <p:bg>
      <p:bgPr>
        <a:solidFill>
          <a:schemeClr val="accent1">
            <a:hueOff val="369924"/>
            <a:lumOff val="-30816"/>
          </a:schemeClr>
        </a:solidFill>
      </p:bgPr>
    </p:bg>
    <p:spTree>
      <p:nvGrpSpPr>
        <p:cNvPr id="1" name=""/>
        <p:cNvGrpSpPr/>
        <p:nvPr/>
      </p:nvGrpSpPr>
      <p:grpSpPr>
        <a:xfrm>
          <a:off x="0" y="0"/>
          <a:ext cx="0" cy="0"/>
          <a:chOff x="0" y="0"/>
          <a:chExt cx="0" cy="0"/>
        </a:xfrm>
      </p:grpSpPr>
      <p:sp>
        <p:nvSpPr>
          <p:cNvPr id="71" name="섹션 제목"/>
          <p:cNvSpPr txBox="1"/>
          <p:nvPr>
            <p:ph type="title" hasCustomPrompt="1"/>
          </p:nvPr>
        </p:nvSpPr>
        <p:spPr>
          <a:xfrm>
            <a:off x="1206496" y="4533900"/>
            <a:ext cx="21971004" cy="4648200"/>
          </a:xfrm>
          <a:prstGeom prst="rect">
            <a:avLst/>
          </a:prstGeom>
        </p:spPr>
        <p:txBody>
          <a:bodyPr anchor="ctr"/>
          <a:lstStyle>
            <a:lvl1pPr>
              <a:defRPr b="0" spc="-232" sz="11600">
                <a:solidFill>
                  <a:srgbClr val="FFFFFF"/>
                </a:solidFill>
                <a:latin typeface="Helvetica Neue Medium"/>
                <a:ea typeface="Helvetica Neue Medium"/>
                <a:cs typeface="Helvetica Neue Medium"/>
                <a:sym typeface="Helvetica Neue Medium"/>
              </a:defRPr>
            </a:lvl1pPr>
          </a:lstStyle>
          <a:p>
            <a:pPr/>
            <a:r>
              <a:t>섹션 제목</a:t>
            </a:r>
          </a:p>
        </p:txBody>
      </p:sp>
      <p:sp>
        <p:nvSpPr>
          <p:cNvPr id="72" name="슬라이드 번호"/>
          <p:cNvSpPr txBox="1"/>
          <p:nvPr>
            <p:ph type="sldNum" sz="quarter" idx="2"/>
          </p:nvPr>
        </p:nvSpPr>
        <p:spPr>
          <a:xfrm>
            <a:off x="12001499" y="13085233"/>
            <a:ext cx="368505" cy="374600"/>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제목 전용">
    <p:spTree>
      <p:nvGrpSpPr>
        <p:cNvPr id="1" name=""/>
        <p:cNvGrpSpPr/>
        <p:nvPr/>
      </p:nvGrpSpPr>
      <p:grpSpPr>
        <a:xfrm>
          <a:off x="0" y="0"/>
          <a:ext cx="0" cy="0"/>
          <a:chOff x="0" y="0"/>
          <a:chExt cx="0" cy="0"/>
        </a:xfrm>
      </p:grpSpPr>
      <p:sp>
        <p:nvSpPr>
          <p:cNvPr id="79" name="슬라이드 제목"/>
          <p:cNvSpPr txBox="1"/>
          <p:nvPr>
            <p:ph type="title" hasCustomPrompt="1"/>
          </p:nvPr>
        </p:nvSpPr>
        <p:spPr>
          <a:xfrm>
            <a:off x="1206500" y="952500"/>
            <a:ext cx="21971000" cy="1434949"/>
          </a:xfrm>
          <a:prstGeom prst="rect">
            <a:avLst/>
          </a:prstGeom>
        </p:spPr>
        <p:txBody>
          <a:bodyPr/>
          <a:lstStyle/>
          <a:p>
            <a:pPr/>
            <a:r>
              <a:t>슬라이드 제목</a:t>
            </a:r>
          </a:p>
        </p:txBody>
      </p:sp>
      <p:sp>
        <p:nvSpPr>
          <p:cNvPr id="80" name="슬라이드 부제"/>
          <p:cNvSpPr txBox="1"/>
          <p:nvPr>
            <p:ph type="body" sz="quarter" idx="21" hasCustomPrompt="1"/>
          </p:nvPr>
        </p:nvSpPr>
        <p:spPr>
          <a:xfrm>
            <a:off x="1206500" y="2247900"/>
            <a:ext cx="21971000" cy="934779"/>
          </a:xfrm>
          <a:prstGeom prst="rect">
            <a:avLst/>
          </a:prstGeom>
        </p:spPr>
        <p:txBody>
          <a:bodyPr lIns="45719" tIns="45719" rIns="45719" bIns="45719"/>
          <a:lstStyle>
            <a:lvl1pPr marL="0" indent="0" defTabSz="792479">
              <a:lnSpc>
                <a:spcPct val="100000"/>
              </a:lnSpc>
              <a:spcBef>
                <a:spcPts val="0"/>
              </a:spcBef>
              <a:buSzTx/>
              <a:buNone/>
              <a:defRPr b="1" sz="5280"/>
            </a:lvl1pPr>
          </a:lstStyle>
          <a:p>
            <a:pPr/>
            <a:r>
              <a:t>슬라이드 부제</a:t>
            </a:r>
          </a:p>
        </p:txBody>
      </p:sp>
      <p:sp>
        <p:nvSpPr>
          <p:cNvPr id="81"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의제">
    <p:spTree>
      <p:nvGrpSpPr>
        <p:cNvPr id="1" name=""/>
        <p:cNvGrpSpPr/>
        <p:nvPr/>
      </p:nvGrpSpPr>
      <p:grpSpPr>
        <a:xfrm>
          <a:off x="0" y="0"/>
          <a:ext cx="0" cy="0"/>
          <a:chOff x="0" y="0"/>
          <a:chExt cx="0" cy="0"/>
        </a:xfrm>
      </p:grpSpPr>
      <p:sp>
        <p:nvSpPr>
          <p:cNvPr id="88" name="의제 제목"/>
          <p:cNvSpPr txBox="1"/>
          <p:nvPr>
            <p:ph type="title" hasCustomPrompt="1"/>
          </p:nvPr>
        </p:nvSpPr>
        <p:spPr>
          <a:xfrm>
            <a:off x="1206500" y="952500"/>
            <a:ext cx="21971000" cy="1435100"/>
          </a:xfrm>
          <a:prstGeom prst="rect">
            <a:avLst/>
          </a:prstGeom>
        </p:spPr>
        <p:txBody>
          <a:bodyPr/>
          <a:lstStyle/>
          <a:p>
            <a:pPr/>
            <a:r>
              <a:t>의제 제목</a:t>
            </a:r>
          </a:p>
        </p:txBody>
      </p:sp>
      <p:sp>
        <p:nvSpPr>
          <p:cNvPr id="89" name="의제 부제"/>
          <p:cNvSpPr txBox="1"/>
          <p:nvPr>
            <p:ph type="body" sz="quarter" idx="21" hasCustomPrompt="1"/>
          </p:nvPr>
        </p:nvSpPr>
        <p:spPr>
          <a:xfrm>
            <a:off x="1206500" y="2247900"/>
            <a:ext cx="21971000" cy="934779"/>
          </a:xfrm>
          <a:prstGeom prst="rect">
            <a:avLst/>
          </a:prstGeom>
        </p:spPr>
        <p:txBody>
          <a:bodyPr lIns="45719" tIns="45719" rIns="45719" bIns="45719"/>
          <a:lstStyle>
            <a:lvl1pPr marL="0" indent="0" defTabSz="792479">
              <a:lnSpc>
                <a:spcPct val="100000"/>
              </a:lnSpc>
              <a:spcBef>
                <a:spcPts val="0"/>
              </a:spcBef>
              <a:buSzTx/>
              <a:buNone/>
              <a:defRPr b="1" sz="5280"/>
            </a:lvl1pPr>
          </a:lstStyle>
          <a:p>
            <a:pPr/>
            <a:r>
              <a:t>의제 부제</a:t>
            </a:r>
          </a:p>
        </p:txBody>
      </p:sp>
      <p:sp>
        <p:nvSpPr>
          <p:cNvPr id="90" name="본문 첫 번째 줄…"/>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의제 주제</a:t>
            </a:r>
          </a:p>
          <a:p>
            <a:pPr lvl="1"/>
            <a:r>
              <a:t/>
            </a:r>
          </a:p>
          <a:p>
            <a:pPr lvl="2"/>
            <a:r>
              <a:t/>
            </a:r>
          </a:p>
          <a:p>
            <a:pPr lvl="3"/>
            <a:r>
              <a:t/>
            </a:r>
          </a:p>
          <a:p>
            <a:pPr lvl="4"/>
            <a:r>
              <a:t/>
            </a:r>
          </a:p>
        </p:txBody>
      </p:sp>
      <p:sp>
        <p:nvSpPr>
          <p:cNvPr id="91"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슬라이드 제목"/>
          <p:cNvSpPr txBox="1"/>
          <p:nvPr>
            <p:ph type="title" hasCustomPrompt="1"/>
          </p:nvPr>
        </p:nvSpPr>
        <p:spPr>
          <a:xfrm>
            <a:off x="1206500" y="952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슬라이드 제목</a:t>
            </a:r>
          </a:p>
        </p:txBody>
      </p:sp>
      <p:sp>
        <p:nvSpPr>
          <p:cNvPr id="3" name="본문 첫 번째 줄…"/>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슬라이드 구분점 텍스트</a:t>
            </a:r>
          </a:p>
          <a:p>
            <a:pPr lvl="1"/>
            <a:r>
              <a:t/>
            </a:r>
          </a:p>
          <a:p>
            <a:pPr lvl="2"/>
            <a:r>
              <a:t/>
            </a:r>
          </a:p>
          <a:p>
            <a:pPr lvl="3"/>
            <a:r>
              <a:t/>
            </a:r>
          </a:p>
          <a:p>
            <a:pPr lvl="4"/>
            <a:r>
              <a:t/>
            </a:r>
          </a:p>
        </p:txBody>
      </p:sp>
      <p:sp>
        <p:nvSpPr>
          <p:cNvPr id="4" name="슬라이드 번호"/>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4D8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4D8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4D8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4D8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4D8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4D8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4D8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4D8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4D8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9.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 Id="rId3" Type="http://schemas.openxmlformats.org/officeDocument/2006/relationships/image" Target="../media/image15.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 Id="rId3" Type="http://schemas.openxmlformats.org/officeDocument/2006/relationships/image" Target="../media/image2.tif"/><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aihub.kr" TargetMode="External"/><Relationship Id="rId4" Type="http://schemas.openxmlformats.org/officeDocument/2006/relationships/hyperlink" Target="http://aihub.train.kr" TargetMode="External"/><Relationship Id="rId5" Type="http://schemas.openxmlformats.org/officeDocument/2006/relationships/hyperlink" Target="http://aihub.test.kr"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허재무, 김준태, 김주환, 김정희   2021.11.5(금)"/>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허재무, 김준태, 김주환, 김정희   2021.11.5(금)</a:t>
            </a:r>
          </a:p>
        </p:txBody>
      </p:sp>
      <p:sp>
        <p:nvSpPr>
          <p:cNvPr id="152" name="공학 프로젝트 기획…"/>
          <p:cNvSpPr txBox="1"/>
          <p:nvPr>
            <p:ph type="ctrTitle"/>
          </p:nvPr>
        </p:nvSpPr>
        <p:spPr>
          <a:prstGeom prst="rect">
            <a:avLst/>
          </a:prstGeom>
        </p:spPr>
        <p:txBody>
          <a:bodyPr/>
          <a:lstStyle/>
          <a:p>
            <a:pPr/>
            <a:r>
              <a:t>공학 프로젝트 기획</a:t>
            </a:r>
          </a:p>
          <a:p>
            <a:pPr/>
            <a:r>
              <a:t>번역기 성능 향상</a:t>
            </a:r>
          </a:p>
        </p:txBody>
      </p:sp>
      <p:sp>
        <p:nvSpPr>
          <p:cNvPr id="153" name="자모 단위 변환 &amp; 높임말, 낮춤말 변환"/>
          <p:cNvSpPr txBox="1"/>
          <p:nvPr>
            <p:ph type="subTitle" sz="quarter" idx="1"/>
          </p:nvPr>
        </p:nvSpPr>
        <p:spPr>
          <a:prstGeom prst="rect">
            <a:avLst/>
          </a:prstGeom>
        </p:spPr>
        <p:txBody>
          <a:bodyPr/>
          <a:lstStyle/>
          <a:p>
            <a:pPr/>
            <a:r>
              <a:t>자모 단위 변환 &amp; 높임말, 낮춤말 변환</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Jamo 단위 변환"/>
          <p:cNvSpPr txBox="1"/>
          <p:nvPr>
            <p:ph type="title"/>
          </p:nvPr>
        </p:nvSpPr>
        <p:spPr>
          <a:prstGeom prst="rect">
            <a:avLst/>
          </a:prstGeom>
        </p:spPr>
        <p:txBody>
          <a:bodyPr/>
          <a:lstStyle/>
          <a:p>
            <a:pPr/>
            <a:r>
              <a:t>Jamo 단위 변환</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자모 단위 변환"/>
          <p:cNvSpPr txBox="1"/>
          <p:nvPr>
            <p:ph type="title"/>
          </p:nvPr>
        </p:nvSpPr>
        <p:spPr>
          <a:prstGeom prst="rect">
            <a:avLst/>
          </a:prstGeom>
        </p:spPr>
        <p:txBody>
          <a:bodyPr/>
          <a:lstStyle>
            <a:lvl1pPr defTabSz="2365188">
              <a:defRPr spc="-164" sz="8245"/>
            </a:lvl1pPr>
          </a:lstStyle>
          <a:p>
            <a:pPr/>
            <a:r>
              <a:t>자모 단위 변환</a:t>
            </a:r>
          </a:p>
        </p:txBody>
      </p:sp>
      <p:sp>
        <p:nvSpPr>
          <p:cNvPr id="237" name="-예시"/>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-예시</a:t>
            </a:r>
          </a:p>
        </p:txBody>
      </p:sp>
      <p:pic>
        <p:nvPicPr>
          <p:cNvPr id="238" name="스크린샷 2021-11-04 오후 1.35.10.png" descr="스크린샷 2021-11-04 오후 1.35.10.png"/>
          <p:cNvPicPr>
            <a:picLocks noChangeAspect="1"/>
          </p:cNvPicPr>
          <p:nvPr/>
        </p:nvPicPr>
        <p:blipFill>
          <a:blip r:embed="rId3">
            <a:extLst/>
          </a:blip>
          <a:stretch>
            <a:fillRect/>
          </a:stretch>
        </p:blipFill>
        <p:spPr>
          <a:xfrm>
            <a:off x="3053252" y="6592398"/>
            <a:ext cx="18277496" cy="1496404"/>
          </a:xfrm>
          <a:prstGeom prst="rect">
            <a:avLst/>
          </a:prstGeom>
          <a:ln w="12700">
            <a:miter lim="400000"/>
          </a:ln>
        </p:spPr>
      </p:pic>
      <p:sp>
        <p:nvSpPr>
          <p:cNvPr id="239" name="직사각형"/>
          <p:cNvSpPr/>
          <p:nvPr/>
        </p:nvSpPr>
        <p:spPr>
          <a:xfrm>
            <a:off x="9779000" y="8001000"/>
            <a:ext cx="778372" cy="751020"/>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자모 단위 변환"/>
          <p:cNvSpPr txBox="1"/>
          <p:nvPr>
            <p:ph type="title"/>
          </p:nvPr>
        </p:nvSpPr>
        <p:spPr>
          <a:prstGeom prst="rect">
            <a:avLst/>
          </a:prstGeom>
        </p:spPr>
        <p:txBody>
          <a:bodyPr/>
          <a:lstStyle>
            <a:lvl1pPr defTabSz="2365188">
              <a:defRPr spc="-164" sz="8245"/>
            </a:lvl1pPr>
          </a:lstStyle>
          <a:p>
            <a:pPr/>
            <a:r>
              <a:t>자모 단위 변환</a:t>
            </a:r>
          </a:p>
        </p:txBody>
      </p:sp>
      <p:sp>
        <p:nvSpPr>
          <p:cNvPr id="244" name="data_step1.sh -&gt; kr, en file을 shuffle하는 단계…"/>
          <p:cNvSpPr txBox="1"/>
          <p:nvPr/>
        </p:nvSpPr>
        <p:spPr>
          <a:xfrm>
            <a:off x="5628292" y="3724119"/>
            <a:ext cx="13127416" cy="79839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900">
                <a:solidFill>
                  <a:srgbClr val="000000"/>
                </a:solidFill>
              </a:defRPr>
            </a:pPr>
            <a:r>
              <a:t>data_step1.sh -&gt; kr, en file을 shuffle하는 단계</a:t>
            </a:r>
          </a:p>
          <a:p>
            <a:pPr algn="l">
              <a:defRPr sz="3900">
                <a:solidFill>
                  <a:srgbClr val="000000"/>
                </a:solidFill>
              </a:defRPr>
            </a:pPr>
          </a:p>
          <a:p>
            <a:pPr algn="l">
              <a:defRPr sz="3900">
                <a:solidFill>
                  <a:srgbClr val="000000"/>
                </a:solidFill>
              </a:defRPr>
            </a:pPr>
            <a:r>
              <a:t>data_step2.sh -&gt; file을 train, valid, test로 split하는 단계</a:t>
            </a:r>
          </a:p>
          <a:p>
            <a:pPr algn="l">
              <a:defRPr sz="3900">
                <a:solidFill>
                  <a:srgbClr val="000000"/>
                </a:solidFill>
              </a:defRPr>
            </a:pPr>
          </a:p>
          <a:p>
            <a:pPr algn="l">
              <a:defRPr sz="3900">
                <a:solidFill>
                  <a:srgbClr val="000000"/>
                </a:solidFill>
              </a:defRPr>
            </a:pPr>
            <a:r>
              <a:t>data_step3.sh -&gt; 문장을 tokenize하는 단계</a:t>
            </a:r>
          </a:p>
          <a:p>
            <a:pPr algn="l">
              <a:defRPr sz="3900">
                <a:solidFill>
                  <a:srgbClr val="000000"/>
                </a:solidFill>
              </a:defRPr>
            </a:pPr>
          </a:p>
          <a:p>
            <a:pPr algn="l">
              <a:defRPr sz="3900">
                <a:solidFill>
                  <a:srgbClr val="000000"/>
                </a:solidFill>
              </a:defRPr>
            </a:pPr>
            <a:r>
              <a:t>data_step4.sh -&gt; 단어를 symbolize하는 단계</a:t>
            </a:r>
          </a:p>
          <a:p>
            <a:pPr algn="l">
              <a:defRPr sz="3900">
                <a:solidFill>
                  <a:srgbClr val="000000"/>
                </a:solidFill>
              </a:defRPr>
            </a:pPr>
          </a:p>
          <a:p>
            <a:pPr algn="l">
              <a:defRPr sz="3900">
                <a:solidFill>
                  <a:schemeClr val="accent5">
                    <a:hueOff val="-82419"/>
                    <a:satOff val="-9513"/>
                    <a:lumOff val="-16343"/>
                  </a:schemeClr>
                </a:solidFill>
              </a:defRPr>
            </a:pPr>
            <a:r>
              <a:t>data_step_jamo.sh -&gt; 문장을 자모 단위로 변환하는 단계</a:t>
            </a:r>
          </a:p>
          <a:p>
            <a:pPr algn="l">
              <a:defRPr sz="3900">
                <a:solidFill>
                  <a:srgbClr val="000000"/>
                </a:solidFill>
              </a:defRPr>
            </a:pPr>
          </a:p>
          <a:p>
            <a:pPr algn="l">
              <a:defRPr sz="3900">
                <a:solidFill>
                  <a:schemeClr val="accent3">
                    <a:hueOff val="362282"/>
                    <a:satOff val="31803"/>
                    <a:lumOff val="-18242"/>
                  </a:schemeClr>
                </a:solidFill>
              </a:defRPr>
            </a:pPr>
            <a:r>
              <a:t>data_step5.sh -&gt; bpe생성 및 bpe적용하는 단계</a:t>
            </a:r>
          </a:p>
          <a:p>
            <a:pPr algn="l">
              <a:defRPr sz="3900">
                <a:solidFill>
                  <a:srgbClr val="000000"/>
                </a:solidFill>
              </a:defRPr>
            </a:pPr>
          </a:p>
          <a:p>
            <a:pPr algn="l">
              <a:defRPr sz="3900">
                <a:solidFill>
                  <a:srgbClr val="000000"/>
                </a:solidFill>
              </a:defRPr>
            </a:pPr>
            <a:r>
              <a:t>data_step6.sh -&gt; aihub와 hgu_clean 병합 및 shuffle하는 단계</a:t>
            </a:r>
          </a:p>
        </p:txBody>
      </p:sp>
      <p:sp>
        <p:nvSpPr>
          <p:cNvPr id="245" name="-기대 효과"/>
          <p:cNvSpPr txBox="1"/>
          <p:nvPr/>
        </p:nvSpPr>
        <p:spPr>
          <a:xfrm>
            <a:off x="1206500" y="2245962"/>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792479">
              <a:defRPr b="1" sz="5280">
                <a:solidFill>
                  <a:srgbClr val="000000"/>
                </a:solidFill>
              </a:defRPr>
            </a:lvl1pPr>
          </a:lstStyle>
          <a:p>
            <a:pPr/>
            <a:r>
              <a:t>-기대 효과</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bpe란?"/>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-bpe란?</a:t>
            </a:r>
          </a:p>
        </p:txBody>
      </p:sp>
      <p:sp>
        <p:nvSpPr>
          <p:cNvPr id="250" name="자모 단위 변환"/>
          <p:cNvSpPr txBox="1"/>
          <p:nvPr>
            <p:ph type="title"/>
          </p:nvPr>
        </p:nvSpPr>
        <p:spPr>
          <a:prstGeom prst="rect">
            <a:avLst/>
          </a:prstGeom>
        </p:spPr>
        <p:txBody>
          <a:bodyPr/>
          <a:lstStyle>
            <a:lvl1pPr defTabSz="2365188">
              <a:defRPr spc="-164" sz="8245"/>
            </a:lvl1pPr>
          </a:lstStyle>
          <a:p>
            <a:pPr/>
            <a:r>
              <a:t>자모 단위 변환</a:t>
            </a:r>
          </a:p>
        </p:txBody>
      </p:sp>
      <p:sp>
        <p:nvSpPr>
          <p:cNvPr id="251" name="oov(out of vocabulary)문제를 해결하기 위한 알고리즘"/>
          <p:cNvSpPr txBox="1"/>
          <p:nvPr/>
        </p:nvSpPr>
        <p:spPr>
          <a:xfrm>
            <a:off x="1217075" y="3232817"/>
            <a:ext cx="11292841" cy="74117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000000"/>
                </a:solidFill>
              </a:defRPr>
            </a:lvl1pPr>
          </a:lstStyle>
          <a:p>
            <a:pPr/>
            <a:r>
              <a:t>oov(out of vocabulary)문제를 해결하기 위한 알고리즘</a:t>
            </a:r>
          </a:p>
        </p:txBody>
      </p:sp>
      <p:sp>
        <p:nvSpPr>
          <p:cNvPr id="252" name="단어…"/>
          <p:cNvSpPr txBox="1"/>
          <p:nvPr/>
        </p:nvSpPr>
        <p:spPr>
          <a:xfrm>
            <a:off x="2527894" y="6243545"/>
            <a:ext cx="1975493" cy="51463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lgn="l">
              <a:defRPr b="1" sz="4500">
                <a:solidFill>
                  <a:srgbClr val="000000"/>
                </a:solidFill>
              </a:defRPr>
            </a:pPr>
            <a:r>
              <a:t>단어</a:t>
            </a:r>
          </a:p>
          <a:p>
            <a:pPr algn="l">
              <a:defRPr sz="4500">
                <a:solidFill>
                  <a:srgbClr val="000000"/>
                </a:solidFill>
              </a:defRPr>
            </a:pPr>
            <a:r>
              <a:t>low</a:t>
            </a:r>
          </a:p>
          <a:p>
            <a:pPr algn="l">
              <a:defRPr sz="4500">
                <a:solidFill>
                  <a:srgbClr val="000000"/>
                </a:solidFill>
              </a:defRPr>
            </a:pPr>
            <a:r>
              <a:t>lower</a:t>
            </a:r>
          </a:p>
          <a:p>
            <a:pPr algn="l">
              <a:defRPr sz="4500">
                <a:solidFill>
                  <a:srgbClr val="000000"/>
                </a:solidFill>
              </a:defRPr>
            </a:pPr>
            <a:r>
              <a:t>newest</a:t>
            </a:r>
          </a:p>
          <a:p>
            <a:pPr algn="l">
              <a:defRPr sz="4500">
                <a:solidFill>
                  <a:srgbClr val="000000"/>
                </a:solidFill>
              </a:defRPr>
            </a:pPr>
            <a:r>
              <a:t>widest</a:t>
            </a:r>
          </a:p>
        </p:txBody>
      </p:sp>
      <p:sp>
        <p:nvSpPr>
          <p:cNvPr id="253" name="Input…"/>
          <p:cNvSpPr txBox="1"/>
          <p:nvPr/>
        </p:nvSpPr>
        <p:spPr>
          <a:xfrm>
            <a:off x="13360716" y="6243545"/>
            <a:ext cx="1815210" cy="51463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lgn="l">
              <a:defRPr b="1" sz="4500">
                <a:solidFill>
                  <a:srgbClr val="000000"/>
                </a:solidFill>
              </a:defRPr>
            </a:pPr>
            <a:r>
              <a:t>Input</a:t>
            </a:r>
          </a:p>
          <a:p>
            <a:pPr algn="l">
              <a:defRPr sz="4500">
                <a:solidFill>
                  <a:srgbClr val="000000"/>
                </a:solidFill>
              </a:defRPr>
            </a:pPr>
            <a:r>
              <a:t>lowest</a:t>
            </a:r>
          </a:p>
        </p:txBody>
      </p:sp>
      <p:sp>
        <p:nvSpPr>
          <p:cNvPr id="254" name="선"/>
          <p:cNvSpPr/>
          <p:nvPr/>
        </p:nvSpPr>
        <p:spPr>
          <a:xfrm>
            <a:off x="5450756" y="8816743"/>
            <a:ext cx="1535385" cy="1"/>
          </a:xfrm>
          <a:prstGeom prst="line">
            <a:avLst/>
          </a:prstGeom>
          <a:ln w="292100">
            <a:solidFill>
              <a:srgbClr val="5859B9"/>
            </a:solidFill>
            <a:miter lim="400000"/>
            <a:tailEnd type="arrow"/>
          </a:ln>
        </p:spPr>
        <p:txBody>
          <a:bodyPr lIns="50800" tIns="50800" rIns="50800" bIns="50800" anchor="ctr"/>
          <a:lstStyle/>
          <a:p>
            <a:pPr/>
          </a:p>
        </p:txBody>
      </p:sp>
      <p:sp>
        <p:nvSpPr>
          <p:cNvPr id="255" name="인식하지 못함"/>
          <p:cNvSpPr txBox="1"/>
          <p:nvPr/>
        </p:nvSpPr>
        <p:spPr>
          <a:xfrm>
            <a:off x="18616843" y="8406182"/>
            <a:ext cx="3239263" cy="8211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solidFill>
                  <a:srgbClr val="000000"/>
                </a:solidFill>
              </a:defRPr>
            </a:lvl1pPr>
          </a:lstStyle>
          <a:p>
            <a:pPr/>
            <a:r>
              <a:t>인식하지 못함</a:t>
            </a:r>
          </a:p>
        </p:txBody>
      </p:sp>
      <p:sp>
        <p:nvSpPr>
          <p:cNvPr id="256" name="사전…"/>
          <p:cNvSpPr txBox="1"/>
          <p:nvPr/>
        </p:nvSpPr>
        <p:spPr>
          <a:xfrm>
            <a:off x="7944305" y="6243545"/>
            <a:ext cx="1975494" cy="51463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lgn="l">
              <a:defRPr b="1" sz="4500">
                <a:solidFill>
                  <a:srgbClr val="000000"/>
                </a:solidFill>
              </a:defRPr>
            </a:pPr>
            <a:r>
              <a:t>사전</a:t>
            </a:r>
          </a:p>
          <a:p>
            <a:pPr algn="l">
              <a:defRPr sz="4500">
                <a:solidFill>
                  <a:srgbClr val="000000"/>
                </a:solidFill>
              </a:defRPr>
            </a:pPr>
            <a:r>
              <a:t>low</a:t>
            </a:r>
          </a:p>
          <a:p>
            <a:pPr algn="l">
              <a:defRPr sz="4500">
                <a:solidFill>
                  <a:srgbClr val="000000"/>
                </a:solidFill>
              </a:defRPr>
            </a:pPr>
            <a:r>
              <a:t>lower</a:t>
            </a:r>
          </a:p>
          <a:p>
            <a:pPr algn="l">
              <a:defRPr sz="4500">
                <a:solidFill>
                  <a:srgbClr val="000000"/>
                </a:solidFill>
              </a:defRPr>
            </a:pPr>
            <a:r>
              <a:t>newest</a:t>
            </a:r>
          </a:p>
          <a:p>
            <a:pPr algn="l">
              <a:defRPr sz="4500">
                <a:solidFill>
                  <a:srgbClr val="000000"/>
                </a:solidFill>
              </a:defRPr>
            </a:pPr>
            <a:r>
              <a:t>widest</a:t>
            </a:r>
          </a:p>
        </p:txBody>
      </p:sp>
      <p:sp>
        <p:nvSpPr>
          <p:cNvPr id="257" name="선"/>
          <p:cNvSpPr/>
          <p:nvPr/>
        </p:nvSpPr>
        <p:spPr>
          <a:xfrm>
            <a:off x="10867168" y="8816743"/>
            <a:ext cx="1535384" cy="1"/>
          </a:xfrm>
          <a:prstGeom prst="line">
            <a:avLst/>
          </a:prstGeom>
          <a:ln w="292100">
            <a:solidFill>
              <a:srgbClr val="5859B9"/>
            </a:solidFill>
            <a:miter lim="400000"/>
            <a:tailEnd type="arrow"/>
          </a:ln>
        </p:spPr>
        <p:txBody>
          <a:bodyPr lIns="50800" tIns="50800" rIns="50800" bIns="50800" anchor="ctr"/>
          <a:lstStyle/>
          <a:p>
            <a:pPr/>
          </a:p>
        </p:txBody>
      </p:sp>
      <p:sp>
        <p:nvSpPr>
          <p:cNvPr id="258" name="선"/>
          <p:cNvSpPr/>
          <p:nvPr/>
        </p:nvSpPr>
        <p:spPr>
          <a:xfrm>
            <a:off x="16123294" y="8816742"/>
            <a:ext cx="1535385" cy="1"/>
          </a:xfrm>
          <a:prstGeom prst="line">
            <a:avLst/>
          </a:prstGeom>
          <a:ln w="292100">
            <a:solidFill>
              <a:srgbClr val="5859B9"/>
            </a:solidFill>
            <a:miter lim="400000"/>
            <a:tailEnd type="arrow"/>
          </a:ln>
        </p:spPr>
        <p:txBody>
          <a:bodyPr lIns="50800" tIns="50800" rIns="50800" bIns="50800" anchor="ctr"/>
          <a:lstStyle/>
          <a:p>
            <a:pPr/>
          </a:p>
        </p:txBody>
      </p:sp>
      <p:sp>
        <p:nvSpPr>
          <p:cNvPr id="259" name="Bpe 적용전"/>
          <p:cNvSpPr txBox="1"/>
          <p:nvPr/>
        </p:nvSpPr>
        <p:spPr>
          <a:xfrm>
            <a:off x="2489454" y="5177439"/>
            <a:ext cx="2793493" cy="8211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solidFill>
                  <a:srgbClr val="000000"/>
                </a:solidFill>
              </a:defRPr>
            </a:lvl1pPr>
          </a:lstStyle>
          <a:p>
            <a:pPr/>
            <a:r>
              <a:t>Bpe 적용전</a:t>
            </a:r>
          </a:p>
        </p:txBody>
      </p:sp>
      <p:sp>
        <p:nvSpPr>
          <p:cNvPr id="260" name="Bpe 적용후"/>
          <p:cNvSpPr txBox="1"/>
          <p:nvPr/>
        </p:nvSpPr>
        <p:spPr>
          <a:xfrm>
            <a:off x="2489454" y="5177439"/>
            <a:ext cx="2793493" cy="821122"/>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solidFill>
                  <a:srgbClr val="000000"/>
                </a:solidFill>
              </a:defRPr>
            </a:lvl1pPr>
          </a:lstStyle>
          <a:p>
            <a:pPr/>
            <a:r>
              <a:t>Bpe 적용후</a:t>
            </a:r>
          </a:p>
        </p:txBody>
      </p:sp>
      <p:sp>
        <p:nvSpPr>
          <p:cNvPr id="261" name="사전…"/>
          <p:cNvSpPr txBox="1"/>
          <p:nvPr/>
        </p:nvSpPr>
        <p:spPr>
          <a:xfrm>
            <a:off x="7944305" y="5739365"/>
            <a:ext cx="1975494" cy="623095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l">
              <a:defRPr b="1" sz="4500">
                <a:solidFill>
                  <a:srgbClr val="000000"/>
                </a:solidFill>
              </a:defRPr>
            </a:pPr>
            <a:r>
              <a:t>사전</a:t>
            </a:r>
          </a:p>
          <a:p>
            <a:pPr algn="l">
              <a:defRPr sz="4500">
                <a:solidFill>
                  <a:srgbClr val="000000"/>
                </a:solidFill>
              </a:defRPr>
            </a:pPr>
            <a:r>
              <a:t>es</a:t>
            </a:r>
          </a:p>
          <a:p>
            <a:pPr algn="l">
              <a:defRPr sz="4500">
                <a:solidFill>
                  <a:schemeClr val="accent5">
                    <a:hueOff val="-82419"/>
                    <a:satOff val="-9513"/>
                    <a:lumOff val="-16343"/>
                  </a:schemeClr>
                </a:solidFill>
              </a:defRPr>
            </a:pPr>
            <a:r>
              <a:t>est</a:t>
            </a:r>
          </a:p>
          <a:p>
            <a:pPr algn="l">
              <a:defRPr sz="4500">
                <a:solidFill>
                  <a:srgbClr val="000000"/>
                </a:solidFill>
              </a:defRPr>
            </a:pPr>
            <a:r>
              <a:t>lo</a:t>
            </a:r>
          </a:p>
          <a:p>
            <a:pPr algn="l">
              <a:defRPr sz="4500">
                <a:solidFill>
                  <a:schemeClr val="accent5">
                    <a:hueOff val="-82419"/>
                    <a:satOff val="-9513"/>
                    <a:lumOff val="-16343"/>
                  </a:schemeClr>
                </a:solidFill>
              </a:defRPr>
            </a:pPr>
            <a:r>
              <a:t>low</a:t>
            </a:r>
          </a:p>
          <a:p>
            <a:pPr algn="l">
              <a:defRPr sz="4500">
                <a:solidFill>
                  <a:srgbClr val="000000"/>
                </a:solidFill>
              </a:defRPr>
            </a:pPr>
            <a:r>
              <a:t>ne</a:t>
            </a:r>
          </a:p>
          <a:p>
            <a:pPr algn="l">
              <a:defRPr sz="4500">
                <a:solidFill>
                  <a:srgbClr val="000000"/>
                </a:solidFill>
              </a:defRPr>
            </a:pPr>
            <a:r>
              <a:t>new</a:t>
            </a:r>
          </a:p>
          <a:p>
            <a:pPr algn="l">
              <a:defRPr sz="4500">
                <a:solidFill>
                  <a:srgbClr val="000000"/>
                </a:solidFill>
              </a:defRPr>
            </a:pPr>
            <a:r>
              <a:t>wi</a:t>
            </a:r>
          </a:p>
          <a:p>
            <a:pPr algn="l">
              <a:defRPr sz="4500">
                <a:solidFill>
                  <a:srgbClr val="000000"/>
                </a:solidFill>
              </a:defRPr>
            </a:pPr>
            <a:r>
              <a:t>wid</a:t>
            </a:r>
          </a:p>
        </p:txBody>
      </p:sp>
      <p:sp>
        <p:nvSpPr>
          <p:cNvPr id="262" name="low, est 로 인식함"/>
          <p:cNvSpPr txBox="1"/>
          <p:nvPr/>
        </p:nvSpPr>
        <p:spPr>
          <a:xfrm>
            <a:off x="18058202" y="8444282"/>
            <a:ext cx="4356546" cy="82112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solidFill>
                  <a:srgbClr val="000000"/>
                </a:solidFill>
              </a:defRPr>
            </a:lvl1pPr>
          </a:lstStyle>
          <a:p>
            <a:pPr/>
            <a:r>
              <a:t>low, est 로 인식함</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60"/>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61"/>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2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1" grpId="2"/>
      <p:bldP build="whole" bldLvl="1" animBg="1" rev="0" advAuto="0" spid="262" grpId="3"/>
      <p:bldP build="whole" bldLvl="1" animBg="1" rev="0" advAuto="0" spid="260" grpId="1"/>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bpe 및 번역 예시"/>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-bpe 및 번역 예시</a:t>
            </a:r>
          </a:p>
        </p:txBody>
      </p:sp>
      <p:sp>
        <p:nvSpPr>
          <p:cNvPr id="267" name="자모 단위 변환"/>
          <p:cNvSpPr txBox="1"/>
          <p:nvPr>
            <p:ph type="title"/>
          </p:nvPr>
        </p:nvSpPr>
        <p:spPr>
          <a:prstGeom prst="rect">
            <a:avLst/>
          </a:prstGeom>
        </p:spPr>
        <p:txBody>
          <a:bodyPr/>
          <a:lstStyle>
            <a:lvl1pPr defTabSz="2365188">
              <a:defRPr spc="-164" sz="8245"/>
            </a:lvl1pPr>
          </a:lstStyle>
          <a:p>
            <a:pPr/>
            <a:r>
              <a:t>자모 단위 변환</a:t>
            </a:r>
          </a:p>
        </p:txBody>
      </p:sp>
      <p:grpSp>
        <p:nvGrpSpPr>
          <p:cNvPr id="276" name="그룹"/>
          <p:cNvGrpSpPr/>
          <p:nvPr/>
        </p:nvGrpSpPr>
        <p:grpSpPr>
          <a:xfrm>
            <a:off x="3028912" y="3823676"/>
            <a:ext cx="19291376" cy="9105668"/>
            <a:chOff x="0" y="0"/>
            <a:chExt cx="19291375" cy="9105666"/>
          </a:xfrm>
        </p:grpSpPr>
        <p:pic>
          <p:nvPicPr>
            <p:cNvPr id="268" name="스크린샷 2021-11-05 오후 3.58.32.png" descr="스크린샷 2021-11-05 오후 3.58.32.png"/>
            <p:cNvPicPr>
              <a:picLocks noChangeAspect="1"/>
            </p:cNvPicPr>
            <p:nvPr/>
          </p:nvPicPr>
          <p:blipFill>
            <a:blip r:embed="rId3">
              <a:extLst/>
            </a:blip>
            <a:srcRect l="0" t="32178" r="66010" b="56068"/>
            <a:stretch>
              <a:fillRect/>
            </a:stretch>
          </p:blipFill>
          <p:spPr>
            <a:xfrm>
              <a:off x="0" y="47105"/>
              <a:ext cx="7890713" cy="1705226"/>
            </a:xfrm>
            <a:prstGeom prst="rect">
              <a:avLst/>
            </a:prstGeom>
            <a:ln w="12700" cap="flat">
              <a:noFill/>
              <a:miter lim="400000"/>
            </a:ln>
            <a:effectLst/>
          </p:spPr>
        </p:pic>
        <p:pic>
          <p:nvPicPr>
            <p:cNvPr id="269" name="스크린샷 2021-11-05 오후 3.58.32.png" descr="스크린샷 2021-11-05 오후 3.58.32.png"/>
            <p:cNvPicPr>
              <a:picLocks noChangeAspect="1"/>
            </p:cNvPicPr>
            <p:nvPr/>
          </p:nvPicPr>
          <p:blipFill>
            <a:blip r:embed="rId3">
              <a:extLst/>
            </a:blip>
            <a:srcRect l="0" t="43799" r="56067" b="43799"/>
            <a:stretch>
              <a:fillRect/>
            </a:stretch>
          </p:blipFill>
          <p:spPr>
            <a:xfrm>
              <a:off x="9092519" y="0"/>
              <a:ext cx="10198857" cy="1799310"/>
            </a:xfrm>
            <a:prstGeom prst="rect">
              <a:avLst/>
            </a:prstGeom>
            <a:ln w="12700" cap="flat">
              <a:noFill/>
              <a:miter lim="400000"/>
            </a:ln>
            <a:effectLst/>
          </p:spPr>
        </p:pic>
        <p:pic>
          <p:nvPicPr>
            <p:cNvPr id="270" name="스크린샷 2021-11-05 오후 3.59.03.png" descr="스크린샷 2021-11-05 오후 3.59.03.png"/>
            <p:cNvPicPr>
              <a:picLocks noChangeAspect="1"/>
            </p:cNvPicPr>
            <p:nvPr/>
          </p:nvPicPr>
          <p:blipFill>
            <a:blip r:embed="rId4">
              <a:extLst/>
            </a:blip>
            <a:srcRect l="0" t="48185" r="62285" b="39860"/>
            <a:stretch>
              <a:fillRect/>
            </a:stretch>
          </p:blipFill>
          <p:spPr>
            <a:xfrm>
              <a:off x="9104862" y="2539344"/>
              <a:ext cx="8755481" cy="1734446"/>
            </a:xfrm>
            <a:prstGeom prst="rect">
              <a:avLst/>
            </a:prstGeom>
            <a:ln w="12700" cap="flat">
              <a:noFill/>
              <a:miter lim="400000"/>
            </a:ln>
            <a:effectLst/>
          </p:spPr>
        </p:pic>
        <p:pic>
          <p:nvPicPr>
            <p:cNvPr id="271" name="스크린샷 2021-11-05 오후 3.59.03.png" descr="스크린샷 2021-11-05 오후 3.59.03.png"/>
            <p:cNvPicPr>
              <a:picLocks noChangeAspect="1"/>
            </p:cNvPicPr>
            <p:nvPr/>
          </p:nvPicPr>
          <p:blipFill>
            <a:blip r:embed="rId4">
              <a:extLst/>
            </a:blip>
            <a:srcRect l="0" t="60139" r="62555" b="27690"/>
            <a:stretch>
              <a:fillRect/>
            </a:stretch>
          </p:blipFill>
          <p:spPr>
            <a:xfrm>
              <a:off x="7556" y="2523726"/>
              <a:ext cx="8692758" cy="1765807"/>
            </a:xfrm>
            <a:prstGeom prst="rect">
              <a:avLst/>
            </a:prstGeom>
            <a:ln w="12700" cap="flat">
              <a:noFill/>
              <a:miter lim="400000"/>
            </a:ln>
            <a:effectLst/>
          </p:spPr>
        </p:pic>
        <p:pic>
          <p:nvPicPr>
            <p:cNvPr id="272" name="스크린샷 2021-11-05 오후 3.59.51.png" descr="스크린샷 2021-11-05 오후 3.59.51.png"/>
            <p:cNvPicPr>
              <a:picLocks noChangeAspect="1"/>
            </p:cNvPicPr>
            <p:nvPr/>
          </p:nvPicPr>
          <p:blipFill>
            <a:blip r:embed="rId5">
              <a:extLst/>
            </a:blip>
            <a:srcRect l="170" t="32008" r="64846" b="55861"/>
            <a:stretch>
              <a:fillRect/>
            </a:stretch>
          </p:blipFill>
          <p:spPr>
            <a:xfrm>
              <a:off x="9100076" y="7345779"/>
              <a:ext cx="8121327" cy="1759888"/>
            </a:xfrm>
            <a:prstGeom prst="rect">
              <a:avLst/>
            </a:prstGeom>
            <a:ln w="12700" cap="flat">
              <a:noFill/>
              <a:miter lim="400000"/>
            </a:ln>
            <a:effectLst/>
          </p:spPr>
        </p:pic>
        <p:pic>
          <p:nvPicPr>
            <p:cNvPr id="273" name="스크린샷 2021-11-05 오후 3.59.51.png" descr="스크린샷 2021-11-05 오후 3.59.51.png"/>
            <p:cNvPicPr>
              <a:picLocks noChangeAspect="1"/>
            </p:cNvPicPr>
            <p:nvPr/>
          </p:nvPicPr>
          <p:blipFill>
            <a:blip r:embed="rId5">
              <a:extLst/>
            </a:blip>
            <a:srcRect l="170" t="20283" r="64846" b="67871"/>
            <a:stretch>
              <a:fillRect/>
            </a:stretch>
          </p:blipFill>
          <p:spPr>
            <a:xfrm>
              <a:off x="7556" y="7366435"/>
              <a:ext cx="8121327" cy="1718577"/>
            </a:xfrm>
            <a:prstGeom prst="rect">
              <a:avLst/>
            </a:prstGeom>
            <a:ln w="12700" cap="flat">
              <a:noFill/>
              <a:miter lim="400000"/>
            </a:ln>
            <a:effectLst/>
          </p:spPr>
        </p:pic>
        <p:pic>
          <p:nvPicPr>
            <p:cNvPr id="274" name="스크린샷 2021-11-05 오후 3.59.03.png" descr="스크린샷 2021-11-05 오후 3.59.03.png"/>
            <p:cNvPicPr>
              <a:picLocks noChangeAspect="1"/>
            </p:cNvPicPr>
            <p:nvPr/>
          </p:nvPicPr>
          <p:blipFill>
            <a:blip r:embed="rId4">
              <a:extLst/>
            </a:blip>
            <a:srcRect l="0" t="84250" r="62285" b="3835"/>
            <a:stretch>
              <a:fillRect/>
            </a:stretch>
          </p:blipFill>
          <p:spPr>
            <a:xfrm>
              <a:off x="9104862" y="5013698"/>
              <a:ext cx="8755481" cy="1728527"/>
            </a:xfrm>
            <a:prstGeom prst="rect">
              <a:avLst/>
            </a:prstGeom>
            <a:ln w="12700" cap="flat">
              <a:noFill/>
              <a:miter lim="400000"/>
            </a:ln>
            <a:effectLst/>
          </p:spPr>
        </p:pic>
        <p:pic>
          <p:nvPicPr>
            <p:cNvPr id="275" name="스크린샷 2021-11-05 오후 3.59.03.png" descr="스크린샷 2021-11-05 오후 3.59.03.png"/>
            <p:cNvPicPr>
              <a:picLocks noChangeAspect="1"/>
            </p:cNvPicPr>
            <p:nvPr/>
          </p:nvPicPr>
          <p:blipFill>
            <a:blip r:embed="rId4">
              <a:extLst/>
            </a:blip>
            <a:srcRect l="0" t="72236" r="62555" b="15858"/>
            <a:stretch>
              <a:fillRect/>
            </a:stretch>
          </p:blipFill>
          <p:spPr>
            <a:xfrm>
              <a:off x="7557" y="4964225"/>
              <a:ext cx="8692757" cy="1727267"/>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성능 비교(bleu)"/>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-성능 비교(bleu)</a:t>
            </a:r>
          </a:p>
        </p:txBody>
      </p:sp>
      <p:sp>
        <p:nvSpPr>
          <p:cNvPr id="281" name="자모 단위 변환"/>
          <p:cNvSpPr txBox="1"/>
          <p:nvPr>
            <p:ph type="title"/>
          </p:nvPr>
        </p:nvSpPr>
        <p:spPr>
          <a:prstGeom prst="rect">
            <a:avLst/>
          </a:prstGeom>
        </p:spPr>
        <p:txBody>
          <a:bodyPr/>
          <a:lstStyle>
            <a:lvl1pPr defTabSz="2365188">
              <a:defRPr spc="-164" sz="8245"/>
            </a:lvl1pPr>
          </a:lstStyle>
          <a:p>
            <a:pPr/>
            <a:r>
              <a:t>자모 단위 변환</a:t>
            </a:r>
          </a:p>
        </p:txBody>
      </p:sp>
      <p:pic>
        <p:nvPicPr>
          <p:cNvPr id="282" name="스크린샷 2021-11-04 오후 2.51.50.png" descr="스크린샷 2021-11-04 오후 2.51.50.png"/>
          <p:cNvPicPr>
            <a:picLocks noChangeAspect="1"/>
          </p:cNvPicPr>
          <p:nvPr/>
        </p:nvPicPr>
        <p:blipFill>
          <a:blip r:embed="rId3">
            <a:extLst/>
          </a:blip>
          <a:srcRect l="20232" t="39793" r="42368" b="16261"/>
          <a:stretch>
            <a:fillRect/>
          </a:stretch>
        </p:blipFill>
        <p:spPr>
          <a:xfrm>
            <a:off x="6804223" y="3494251"/>
            <a:ext cx="10775442" cy="7913462"/>
          </a:xfrm>
          <a:prstGeom prst="rect">
            <a:avLst/>
          </a:prstGeom>
          <a:ln w="12700">
            <a:miter lim="400000"/>
          </a:ln>
        </p:spPr>
      </p:pic>
      <p:sp>
        <p:nvSpPr>
          <p:cNvPr id="283" name="보라색 : 자모…"/>
          <p:cNvSpPr txBox="1"/>
          <p:nvPr/>
        </p:nvSpPr>
        <p:spPr>
          <a:xfrm>
            <a:off x="10824464" y="11721053"/>
            <a:ext cx="2735073" cy="139497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000">
                <a:solidFill>
                  <a:srgbClr val="9D35C3"/>
                </a:solidFill>
              </a:defRPr>
            </a:pPr>
            <a:r>
              <a:t>보라색 : 자모</a:t>
            </a:r>
          </a:p>
          <a:p>
            <a:pPr>
              <a:defRPr sz="4000">
                <a:solidFill>
                  <a:srgbClr val="5099EC"/>
                </a:solidFill>
              </a:defRPr>
            </a:pPr>
            <a:r>
              <a:t>파란색 : 기존</a:t>
            </a:r>
          </a:p>
        </p:txBody>
      </p:sp>
      <p:grpSp>
        <p:nvGrpSpPr>
          <p:cNvPr id="287" name="그룹"/>
          <p:cNvGrpSpPr/>
          <p:nvPr/>
        </p:nvGrpSpPr>
        <p:grpSpPr>
          <a:xfrm>
            <a:off x="14551779" y="7685440"/>
            <a:ext cx="1838044" cy="2702338"/>
            <a:chOff x="0" y="0"/>
            <a:chExt cx="1838042" cy="2702337"/>
          </a:xfrm>
        </p:grpSpPr>
        <p:pic>
          <p:nvPicPr>
            <p:cNvPr id="284" name="스크린샷 2021-11-04 오후 2.55.49.png" descr="스크린샷 2021-11-04 오후 2.55.49.png"/>
            <p:cNvPicPr>
              <a:picLocks noChangeAspect="1"/>
            </p:cNvPicPr>
            <p:nvPr/>
          </p:nvPicPr>
          <p:blipFill>
            <a:blip r:embed="rId4">
              <a:extLst/>
            </a:blip>
            <a:srcRect l="0" t="25881" r="0" b="49859"/>
            <a:stretch>
              <a:fillRect/>
            </a:stretch>
          </p:blipFill>
          <p:spPr>
            <a:xfrm>
              <a:off x="0" y="1810530"/>
              <a:ext cx="1838043" cy="891808"/>
            </a:xfrm>
            <a:prstGeom prst="rect">
              <a:avLst/>
            </a:prstGeom>
            <a:ln w="12700" cap="flat">
              <a:noFill/>
              <a:miter lim="400000"/>
            </a:ln>
            <a:effectLst/>
          </p:spPr>
        </p:pic>
        <p:pic>
          <p:nvPicPr>
            <p:cNvPr id="285" name="스크린샷 2021-11-04 오후 2.55.49.png" descr="스크린샷 2021-11-04 오후 2.55.49.png"/>
            <p:cNvPicPr>
              <a:picLocks noChangeAspect="1"/>
            </p:cNvPicPr>
            <p:nvPr/>
          </p:nvPicPr>
          <p:blipFill>
            <a:blip r:embed="rId4">
              <a:extLst/>
            </a:blip>
            <a:srcRect l="0" t="0" r="0" b="73574"/>
            <a:stretch>
              <a:fillRect/>
            </a:stretch>
          </p:blipFill>
          <p:spPr>
            <a:xfrm>
              <a:off x="0" y="0"/>
              <a:ext cx="1838043" cy="971437"/>
            </a:xfrm>
            <a:prstGeom prst="rect">
              <a:avLst/>
            </a:prstGeom>
            <a:ln w="12700" cap="flat">
              <a:noFill/>
              <a:miter lim="400000"/>
            </a:ln>
            <a:effectLst/>
          </p:spPr>
        </p:pic>
        <p:pic>
          <p:nvPicPr>
            <p:cNvPr id="286" name="스크린샷 2021-11-04 오후 2.55.49.png" descr="스크린샷 2021-11-04 오후 2.55.49.png"/>
            <p:cNvPicPr>
              <a:picLocks noChangeAspect="1"/>
            </p:cNvPicPr>
            <p:nvPr/>
          </p:nvPicPr>
          <p:blipFill>
            <a:blip r:embed="rId4">
              <a:extLst/>
            </a:blip>
            <a:srcRect l="0" t="75394" r="0" b="0"/>
            <a:stretch>
              <a:fillRect/>
            </a:stretch>
          </p:blipFill>
          <p:spPr>
            <a:xfrm>
              <a:off x="0" y="945380"/>
              <a:ext cx="1838043" cy="904504"/>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높임말, 반말 변환"/>
          <p:cNvSpPr txBox="1"/>
          <p:nvPr>
            <p:ph type="title"/>
          </p:nvPr>
        </p:nvSpPr>
        <p:spPr>
          <a:prstGeom prst="rect">
            <a:avLst/>
          </a:prstGeom>
        </p:spPr>
        <p:txBody>
          <a:bodyPr/>
          <a:lstStyle>
            <a:lvl1pPr>
              <a:defRPr b="1">
                <a:latin typeface="+mn-lt"/>
                <a:ea typeface="+mn-ea"/>
                <a:cs typeface="+mn-cs"/>
                <a:sym typeface="Helvetica Neue"/>
              </a:defRPr>
            </a:lvl1pPr>
          </a:lstStyle>
          <a:p>
            <a:pPr/>
            <a:r>
              <a:t>높임말, 반말 변환</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목적 및 기대 효과"/>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목적 및 기대 효과</a:t>
            </a:r>
          </a:p>
        </p:txBody>
      </p:sp>
      <p:sp>
        <p:nvSpPr>
          <p:cNvPr id="294" name="높임말         반말 변환이 왜 필요한가?"/>
          <p:cNvSpPr txBox="1"/>
          <p:nvPr>
            <p:ph type="title"/>
          </p:nvPr>
        </p:nvSpPr>
        <p:spPr>
          <a:prstGeom prst="rect">
            <a:avLst/>
          </a:prstGeom>
        </p:spPr>
        <p:txBody>
          <a:bodyPr/>
          <a:lstStyle>
            <a:lvl1pPr defTabSz="2365188">
              <a:defRPr spc="-164" sz="8245"/>
            </a:lvl1pPr>
          </a:lstStyle>
          <a:p>
            <a:pPr/>
            <a:r>
              <a:t>높임말         반말 변환이 왜 필요한가?</a:t>
            </a:r>
          </a:p>
        </p:txBody>
      </p:sp>
      <p:sp>
        <p:nvSpPr>
          <p:cNvPr id="295" name="영어에 없는 한국어의 높임말 때문에 한가지 영어 문장에 대해 여러 한국어 문장이 번역이 가능합니다. 올바른 번역에 BLEU score가 낮게 나올 수 있습니다."/>
          <p:cNvSpPr txBox="1"/>
          <p:nvPr/>
        </p:nvSpPr>
        <p:spPr>
          <a:xfrm>
            <a:off x="919469" y="4778379"/>
            <a:ext cx="22545063" cy="165831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2" marL="1828800" indent="-609600" algn="l">
              <a:buSzPct val="123000"/>
              <a:buChar char="-"/>
              <a:defRPr b="1" sz="4800">
                <a:solidFill>
                  <a:srgbClr val="555555"/>
                </a:solidFill>
              </a:defRPr>
            </a:pPr>
            <a:r>
              <a:t>영어에 없는 한국어의 높임말 때문에 한가지 영어 문장에 대해 여러 한국어 문장이 번역이 가능합니다. </a:t>
            </a:r>
            <a:r>
              <a:rPr i="1"/>
              <a:t>올바른 번역에 BLEU score가 낮게 나올 수 있습니다.</a:t>
            </a:r>
          </a:p>
        </p:txBody>
      </p:sp>
      <p:sp>
        <p:nvSpPr>
          <p:cNvPr id="296" name="모서리가 둥근 직사각형"/>
          <p:cNvSpPr/>
          <p:nvPr/>
        </p:nvSpPr>
        <p:spPr>
          <a:xfrm>
            <a:off x="2172618" y="8970016"/>
            <a:ext cx="6713041" cy="1803880"/>
          </a:xfrm>
          <a:prstGeom prst="roundRect">
            <a:avLst>
              <a:gd name="adj" fmla="val 22140"/>
            </a:avLst>
          </a:prstGeom>
          <a:ln w="127000">
            <a:solidFill>
              <a:srgbClr val="9452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97" name="“I love you.”"/>
          <p:cNvSpPr txBox="1"/>
          <p:nvPr/>
        </p:nvSpPr>
        <p:spPr>
          <a:xfrm>
            <a:off x="3671255" y="9461696"/>
            <a:ext cx="3715767" cy="82051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4800"/>
            </a:lvl1pPr>
          </a:lstStyle>
          <a:p>
            <a:pPr/>
            <a:r>
              <a:t>“I love you.”</a:t>
            </a:r>
          </a:p>
        </p:txBody>
      </p:sp>
      <p:sp>
        <p:nvSpPr>
          <p:cNvPr id="298" name="사랑해요"/>
          <p:cNvSpPr txBox="1"/>
          <p:nvPr/>
        </p:nvSpPr>
        <p:spPr>
          <a:xfrm>
            <a:off x="10149003" y="7150785"/>
            <a:ext cx="165227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500">
                <a:solidFill>
                  <a:schemeClr val="accent4">
                    <a:hueOff val="-1247790"/>
                    <a:lumOff val="-12326"/>
                  </a:schemeClr>
                </a:solidFill>
              </a:defRPr>
            </a:lvl1pPr>
          </a:lstStyle>
          <a:p>
            <a:pPr/>
            <a:r>
              <a:t>사랑해요</a:t>
            </a:r>
          </a:p>
        </p:txBody>
      </p:sp>
      <p:sp>
        <p:nvSpPr>
          <p:cNvPr id="299" name="나는 너를 사랑해"/>
          <p:cNvSpPr txBox="1"/>
          <p:nvPr/>
        </p:nvSpPr>
        <p:spPr>
          <a:xfrm>
            <a:off x="12711686" y="7567340"/>
            <a:ext cx="3052890" cy="67170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500">
                <a:solidFill>
                  <a:schemeClr val="accent1"/>
                </a:solidFill>
              </a:defRPr>
            </a:lvl1pPr>
          </a:lstStyle>
          <a:p>
            <a:pPr/>
            <a:r>
              <a:t>나는 너를 사랑해</a:t>
            </a:r>
          </a:p>
        </p:txBody>
      </p:sp>
      <p:sp>
        <p:nvSpPr>
          <p:cNvPr id="300" name="저는 당신을 사랑합니다."/>
          <p:cNvSpPr txBox="1"/>
          <p:nvPr/>
        </p:nvSpPr>
        <p:spPr>
          <a:xfrm>
            <a:off x="9934804" y="11082544"/>
            <a:ext cx="4329939" cy="67170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500">
                <a:solidFill>
                  <a:schemeClr val="accent6"/>
                </a:solidFill>
              </a:defRPr>
            </a:lvl1pPr>
          </a:lstStyle>
          <a:p>
            <a:pPr/>
            <a:r>
              <a:t>저는 당신을 사랑합니다.</a:t>
            </a:r>
          </a:p>
        </p:txBody>
      </p:sp>
      <p:sp>
        <p:nvSpPr>
          <p:cNvPr id="301" name="사랑해"/>
          <p:cNvSpPr txBox="1"/>
          <p:nvPr/>
        </p:nvSpPr>
        <p:spPr>
          <a:xfrm>
            <a:off x="13278029" y="9548105"/>
            <a:ext cx="126777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500">
                <a:solidFill>
                  <a:schemeClr val="accent3">
                    <a:hueOff val="362282"/>
                    <a:satOff val="31803"/>
                    <a:lumOff val="-18242"/>
                  </a:schemeClr>
                </a:solidFill>
              </a:defRPr>
            </a:lvl1pPr>
          </a:lstStyle>
          <a:p>
            <a:pPr/>
            <a:r>
              <a:t>사랑해</a:t>
            </a:r>
          </a:p>
        </p:txBody>
      </p:sp>
      <p:pic>
        <p:nvPicPr>
          <p:cNvPr id="313" name="연결선" descr="연결선"/>
          <p:cNvPicPr>
            <a:picLocks noChangeAspect="0"/>
          </p:cNvPicPr>
          <p:nvPr/>
        </p:nvPicPr>
        <p:blipFill>
          <a:blip r:embed="rId2">
            <a:extLst/>
          </a:blip>
          <a:stretch>
            <a:fillRect/>
          </a:stretch>
        </p:blipFill>
        <p:spPr>
          <a:xfrm>
            <a:off x="8794421" y="7760400"/>
            <a:ext cx="2101627" cy="1886294"/>
          </a:xfrm>
          <a:prstGeom prst="rect">
            <a:avLst/>
          </a:prstGeom>
        </p:spPr>
      </p:pic>
      <p:pic>
        <p:nvPicPr>
          <p:cNvPr id="315" name="연결선" descr="연결선"/>
          <p:cNvPicPr>
            <a:picLocks noChangeAspect="0"/>
          </p:cNvPicPr>
          <p:nvPr/>
        </p:nvPicPr>
        <p:blipFill>
          <a:blip r:embed="rId3">
            <a:extLst/>
          </a:blip>
          <a:stretch>
            <a:fillRect/>
          </a:stretch>
        </p:blipFill>
        <p:spPr>
          <a:xfrm>
            <a:off x="8860228" y="8200943"/>
            <a:ext cx="4864363" cy="1567853"/>
          </a:xfrm>
          <a:prstGeom prst="rect">
            <a:avLst/>
          </a:prstGeom>
        </p:spPr>
      </p:pic>
      <p:cxnSp>
        <p:nvCxnSpPr>
          <p:cNvPr id="304" name="연결선"/>
          <p:cNvCxnSpPr>
            <a:stCxn id="296" idx="0"/>
            <a:endCxn id="301" idx="0"/>
          </p:cNvCxnSpPr>
          <p:nvPr/>
        </p:nvCxnSpPr>
        <p:spPr>
          <a:xfrm flipV="1">
            <a:off x="5529138" y="9871955"/>
            <a:ext cx="8382781" cy="1"/>
          </a:xfrm>
          <a:prstGeom prst="straightConnector1">
            <a:avLst/>
          </a:prstGeom>
          <a:ln w="76200" cap="rnd">
            <a:solidFill>
              <a:srgbClr val="73FA79"/>
            </a:solidFill>
            <a:miter lim="400000"/>
            <a:headEnd type="triangle"/>
            <a:tailEnd type="triangle"/>
          </a:ln>
        </p:spPr>
      </p:cxnSp>
      <p:cxnSp>
        <p:nvCxnSpPr>
          <p:cNvPr id="305" name="연결선"/>
          <p:cNvCxnSpPr>
            <a:stCxn id="296" idx="0"/>
            <a:endCxn id="300" idx="0"/>
          </p:cNvCxnSpPr>
          <p:nvPr/>
        </p:nvCxnSpPr>
        <p:spPr>
          <a:xfrm>
            <a:off x="5529138" y="9871955"/>
            <a:ext cx="6570636" cy="1546442"/>
          </a:xfrm>
          <a:prstGeom prst="straightConnector1">
            <a:avLst/>
          </a:prstGeom>
          <a:ln w="76200" cap="rnd">
            <a:solidFill>
              <a:srgbClr val="FF2F92"/>
            </a:solidFill>
            <a:miter lim="400000"/>
            <a:headEnd type="triangle"/>
            <a:tailEnd type="triangle"/>
          </a:ln>
        </p:spPr>
      </p:cxnSp>
      <p:sp>
        <p:nvSpPr>
          <p:cNvPr id="306" name="같은 의미,…"/>
          <p:cNvSpPr txBox="1"/>
          <p:nvPr/>
        </p:nvSpPr>
        <p:spPr>
          <a:xfrm>
            <a:off x="18646955" y="8829414"/>
            <a:ext cx="2762886" cy="149721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4300"/>
            </a:pPr>
            <a:r>
              <a:t>같은 의미</a:t>
            </a:r>
            <a:r>
              <a:t>,</a:t>
            </a:r>
          </a:p>
          <a:p>
            <a:pPr>
              <a:defRPr b="1" sz="4300"/>
            </a:pPr>
            <a:r>
              <a:t>    다른 번역</a:t>
            </a:r>
          </a:p>
        </p:txBody>
      </p:sp>
      <p:pic>
        <p:nvPicPr>
          <p:cNvPr id="307" name="선 선" descr="선 선"/>
          <p:cNvPicPr>
            <a:picLocks noChangeAspect="0"/>
          </p:cNvPicPr>
          <p:nvPr/>
        </p:nvPicPr>
        <p:blipFill>
          <a:blip r:embed="rId4">
            <a:extLst/>
          </a:blip>
          <a:stretch>
            <a:fillRect/>
          </a:stretch>
        </p:blipFill>
        <p:spPr>
          <a:xfrm>
            <a:off x="18985100" y="9495473"/>
            <a:ext cx="2086595" cy="165101"/>
          </a:xfrm>
          <a:prstGeom prst="rect">
            <a:avLst/>
          </a:prstGeom>
        </p:spPr>
      </p:pic>
      <p:pic>
        <p:nvPicPr>
          <p:cNvPr id="309" name="선 선" descr="선 선"/>
          <p:cNvPicPr>
            <a:picLocks noChangeAspect="0"/>
          </p:cNvPicPr>
          <p:nvPr/>
        </p:nvPicPr>
        <p:blipFill>
          <a:blip r:embed="rId5">
            <a:extLst/>
          </a:blip>
          <a:stretch>
            <a:fillRect/>
          </a:stretch>
        </p:blipFill>
        <p:spPr>
          <a:xfrm>
            <a:off x="19246240" y="10193718"/>
            <a:ext cx="2307439" cy="165101"/>
          </a:xfrm>
          <a:prstGeom prst="rect">
            <a:avLst/>
          </a:prstGeom>
        </p:spPr>
      </p:pic>
      <p:sp>
        <p:nvSpPr>
          <p:cNvPr id="311" name="화살표"/>
          <p:cNvSpPr/>
          <p:nvPr/>
        </p:nvSpPr>
        <p:spPr>
          <a:xfrm>
            <a:off x="16362226" y="9111867"/>
            <a:ext cx="1785514" cy="1270001"/>
          </a:xfrm>
          <a:prstGeom prst="rightArrow">
            <a:avLst>
              <a:gd name="adj1" fmla="val 32000"/>
              <a:gd name="adj2" fmla="val 64000"/>
            </a:avLst>
          </a:prstGeom>
          <a:solidFill>
            <a:srgbClr val="D7E2CD"/>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312" name="양방향 화살표"/>
          <p:cNvSpPr/>
          <p:nvPr/>
        </p:nvSpPr>
        <p:spPr>
          <a:xfrm>
            <a:off x="3986306" y="1168430"/>
            <a:ext cx="2307439" cy="934780"/>
          </a:xfrm>
          <a:prstGeom prst="leftRightArrow">
            <a:avLst>
              <a:gd name="adj1" fmla="val 32000"/>
              <a:gd name="adj2" fmla="val 59779"/>
            </a:avLst>
          </a:prstGeom>
          <a:solidFill>
            <a:schemeClr val="accent1">
              <a:hueOff val="369924"/>
              <a:lumOff val="-30816"/>
            </a:schemeClr>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0" presetID="19" grpId="1" fill="hold">
                                  <p:stCondLst>
                                    <p:cond delay="0"/>
                                  </p:stCondLst>
                                  <p:iterate type="el" backwards="0">
                                    <p:tmAbs val="0"/>
                                  </p:iterate>
                                  <p:childTnLst>
                                    <p:set>
                                      <p:cBhvr>
                                        <p:cTn id="6" fill="hold"/>
                                        <p:tgtEl>
                                          <p:spTgt spid="298"/>
                                        </p:tgtEl>
                                        <p:attrNameLst>
                                          <p:attrName>style.visibility</p:attrName>
                                        </p:attrNameLst>
                                      </p:cBhvr>
                                      <p:to>
                                        <p:strVal val="visible"/>
                                      </p:to>
                                    </p:set>
                                    <p:anim calcmode="lin" valueType="num">
                                      <p:cBhvr>
                                        <p:cTn id="7" dur="1000" fill="hold"/>
                                        <p:tgtEl>
                                          <p:spTgt spid="298"/>
                                        </p:tgtEl>
                                        <p:attrNameLst>
                                          <p:attrName>ppt_w</p:attrName>
                                        </p:attrNameLst>
                                      </p:cBhvr>
                                      <p:tavLst>
                                        <p:tav tm="0" fmla="#ppt_w*sin(2.5*pi*$)">
                                          <p:val>
                                            <p:fltVal val="0"/>
                                          </p:val>
                                        </p:tav>
                                        <p:tav tm="100000">
                                          <p:val>
                                            <p:fltVal val="1"/>
                                          </p:val>
                                        </p:tav>
                                      </p:tavLst>
                                    </p:anim>
                                    <p:anim calcmode="lin" valueType="num">
                                      <p:cBhvr>
                                        <p:cTn id="8" dur="1000" fill="hold"/>
                                        <p:tgtEl>
                                          <p:spTgt spid="298"/>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0" presetID="19" grpId="2" fill="hold">
                                  <p:stCondLst>
                                    <p:cond delay="0"/>
                                  </p:stCondLst>
                                  <p:iterate type="el" backwards="0">
                                    <p:tmAbs val="0"/>
                                  </p:iterate>
                                  <p:childTnLst>
                                    <p:set>
                                      <p:cBhvr>
                                        <p:cTn id="12" fill="hold"/>
                                        <p:tgtEl>
                                          <p:spTgt spid="299"/>
                                        </p:tgtEl>
                                        <p:attrNameLst>
                                          <p:attrName>style.visibility</p:attrName>
                                        </p:attrNameLst>
                                      </p:cBhvr>
                                      <p:to>
                                        <p:strVal val="visible"/>
                                      </p:to>
                                    </p:set>
                                    <p:anim calcmode="lin" valueType="num">
                                      <p:cBhvr>
                                        <p:cTn id="13" dur="1000" fill="hold"/>
                                        <p:tgtEl>
                                          <p:spTgt spid="299"/>
                                        </p:tgtEl>
                                        <p:attrNameLst>
                                          <p:attrName>ppt_w</p:attrName>
                                        </p:attrNameLst>
                                      </p:cBhvr>
                                      <p:tavLst>
                                        <p:tav tm="0" fmla="#ppt_w*sin(2.5*pi*$)">
                                          <p:val>
                                            <p:fltVal val="0"/>
                                          </p:val>
                                        </p:tav>
                                        <p:tav tm="100000">
                                          <p:val>
                                            <p:fltVal val="1"/>
                                          </p:val>
                                        </p:tav>
                                      </p:tavLst>
                                    </p:anim>
                                    <p:anim calcmode="lin" valueType="num">
                                      <p:cBhvr>
                                        <p:cTn id="14" dur="1000" fill="hold"/>
                                        <p:tgtEl>
                                          <p:spTgt spid="299"/>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ID="10" grpId="3" fill="hold">
                                  <p:stCondLst>
                                    <p:cond delay="0"/>
                                  </p:stCondLst>
                                  <p:iterate type="el" backwards="0">
                                    <p:tmAbs val="0"/>
                                  </p:iterate>
                                  <p:childTnLst>
                                    <p:set>
                                      <p:cBhvr>
                                        <p:cTn id="18" fill="hold"/>
                                        <p:tgtEl>
                                          <p:spTgt spid="301"/>
                                        </p:tgtEl>
                                        <p:attrNameLst>
                                          <p:attrName>style.visibility</p:attrName>
                                        </p:attrNameLst>
                                      </p:cBhvr>
                                      <p:to>
                                        <p:strVal val="visible"/>
                                      </p:to>
                                    </p:set>
                                    <p:animEffect filter="fade" transition="in">
                                      <p:cBhvr>
                                        <p:cTn id="19" dur="1000"/>
                                        <p:tgtEl>
                                          <p:spTgt spid="301"/>
                                        </p:tgtEl>
                                      </p:cBhvr>
                                    </p:animEffect>
                                  </p:childTnLst>
                                </p:cTn>
                              </p:par>
                            </p:childTnLst>
                          </p:cTn>
                        </p:par>
                      </p:childTnLst>
                    </p:cTn>
                  </p:par>
                  <p:par>
                    <p:cTn id="20" fill="hold">
                      <p:stCondLst>
                        <p:cond delay="indefinite"/>
                      </p:stCondLst>
                      <p:childTnLst>
                        <p:par>
                          <p:cTn id="21" fill="hold">
                            <p:stCondLst>
                              <p:cond delay="0"/>
                            </p:stCondLst>
                            <p:childTnLst>
                              <p:par>
                                <p:cTn id="22" presetClass="entr" nodeType="clickEffect" presetID="10" grpId="4" fill="hold">
                                  <p:stCondLst>
                                    <p:cond delay="0"/>
                                  </p:stCondLst>
                                  <p:iterate type="el" backwards="0">
                                    <p:tmAbs val="0"/>
                                  </p:iterate>
                                  <p:childTnLst>
                                    <p:set>
                                      <p:cBhvr>
                                        <p:cTn id="23" fill="hold"/>
                                        <p:tgtEl>
                                          <p:spTgt spid="300"/>
                                        </p:tgtEl>
                                        <p:attrNameLst>
                                          <p:attrName>style.visibility</p:attrName>
                                        </p:attrNameLst>
                                      </p:cBhvr>
                                      <p:to>
                                        <p:strVal val="visible"/>
                                      </p:to>
                                    </p:set>
                                    <p:animEffect filter="fade" transition="in">
                                      <p:cBhvr>
                                        <p:cTn id="24" dur="1000"/>
                                        <p:tgtEl>
                                          <p:spTgt spid="3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1" grpId="3"/>
      <p:bldP build="whole" bldLvl="1" animBg="1" rev="0" advAuto="0" spid="298" grpId="1"/>
      <p:bldP build="whole" bldLvl="1" animBg="1" rev="0" advAuto="0" spid="300" grpId="4"/>
      <p:bldP build="whole" bldLvl="1" animBg="1" rev="0" advAuto="0" spid="299" grpId="2"/>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목적 및 기대효과"/>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목적 및 기대효과</a:t>
            </a:r>
          </a:p>
        </p:txBody>
      </p:sp>
      <p:sp>
        <p:nvSpPr>
          <p:cNvPr id="319" name="번역의 성능을 개선하는 것이 목표이다."/>
          <p:cNvSpPr txBox="1"/>
          <p:nvPr>
            <p:ph type="title"/>
          </p:nvPr>
        </p:nvSpPr>
        <p:spPr>
          <a:prstGeom prst="rect">
            <a:avLst/>
          </a:prstGeom>
        </p:spPr>
        <p:txBody>
          <a:bodyPr/>
          <a:lstStyle>
            <a:lvl1pPr defTabSz="2365188">
              <a:defRPr spc="-164" sz="8245"/>
            </a:lvl1pPr>
          </a:lstStyle>
          <a:p>
            <a:pPr/>
            <a:r>
              <a:t>번역의 성능을 개선하는 것이 목표이다.</a:t>
            </a:r>
          </a:p>
        </p:txBody>
      </p:sp>
      <p:sp>
        <p:nvSpPr>
          <p:cNvPr id="320" name="“밥 먹으러 갑시다.”"/>
          <p:cNvSpPr txBox="1"/>
          <p:nvPr/>
        </p:nvSpPr>
        <p:spPr>
          <a:xfrm>
            <a:off x="787055" y="5130881"/>
            <a:ext cx="5718572" cy="83024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800"/>
            </a:lvl1pPr>
          </a:lstStyle>
          <a:p>
            <a:pPr/>
            <a:r>
              <a:t>“밥 먹으러 갑시다.”</a:t>
            </a:r>
          </a:p>
        </p:txBody>
      </p:sp>
      <p:sp>
        <p:nvSpPr>
          <p:cNvPr id="321" name="선"/>
          <p:cNvSpPr/>
          <p:nvPr/>
        </p:nvSpPr>
        <p:spPr>
          <a:xfrm>
            <a:off x="7698355" y="7181812"/>
            <a:ext cx="1797494" cy="1"/>
          </a:xfrm>
          <a:prstGeom prst="line">
            <a:avLst/>
          </a:prstGeom>
          <a:ln w="292100">
            <a:solidFill>
              <a:srgbClr val="5859B9"/>
            </a:solidFill>
            <a:miter lim="400000"/>
            <a:tailEnd type="arrow"/>
          </a:ln>
        </p:spPr>
        <p:txBody>
          <a:bodyPr lIns="50800" tIns="50800" rIns="50800" bIns="50800" anchor="ctr"/>
          <a:lstStyle/>
          <a:p>
            <a:pPr/>
          </a:p>
        </p:txBody>
      </p:sp>
      <p:sp>
        <p:nvSpPr>
          <p:cNvPr id="322" name="높임말 반말 변환…"/>
          <p:cNvSpPr/>
          <p:nvPr/>
        </p:nvSpPr>
        <p:spPr>
          <a:xfrm>
            <a:off x="10321219" y="5252342"/>
            <a:ext cx="3858942" cy="3858942"/>
          </a:xfrm>
          <a:prstGeom prst="ellipse">
            <a:avLst/>
          </a:prstGeom>
          <a:solidFill>
            <a:srgbClr val="004FCB"/>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defTabSz="825500">
              <a:defRPr b="1" sz="3200">
                <a:solidFill>
                  <a:srgbClr val="FFFDFB"/>
                </a:solidFill>
              </a:defRPr>
            </a:pPr>
            <a:r>
              <a:t>높임말 반말 변환</a:t>
            </a:r>
          </a:p>
          <a:p>
            <a:pPr defTabSz="825500">
              <a:defRPr b="1" sz="3200">
                <a:solidFill>
                  <a:srgbClr val="FFFDFB"/>
                </a:solidFill>
              </a:defRPr>
            </a:pPr>
            <a:r>
              <a:t>시스템</a:t>
            </a:r>
          </a:p>
        </p:txBody>
      </p:sp>
      <p:sp>
        <p:nvSpPr>
          <p:cNvPr id="323" name="“부담이 되더라.”"/>
          <p:cNvSpPr txBox="1"/>
          <p:nvPr/>
        </p:nvSpPr>
        <p:spPr>
          <a:xfrm>
            <a:off x="787055" y="6070885"/>
            <a:ext cx="5591646" cy="83024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800"/>
            </a:lvl1pPr>
          </a:lstStyle>
          <a:p>
            <a:pPr/>
            <a:r>
              <a:t>“부담이 되더라.”</a:t>
            </a:r>
          </a:p>
        </p:txBody>
      </p:sp>
      <p:sp>
        <p:nvSpPr>
          <p:cNvPr id="324" name="“죄송해요. 많이 힘들었죠?”"/>
          <p:cNvSpPr txBox="1"/>
          <p:nvPr/>
        </p:nvSpPr>
        <p:spPr>
          <a:xfrm>
            <a:off x="395344" y="7010889"/>
            <a:ext cx="6799421" cy="83024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800"/>
            </a:lvl1pPr>
          </a:lstStyle>
          <a:p>
            <a:pPr/>
            <a:r>
              <a:t>“죄송해요. 많이 힘들었죠?”</a:t>
            </a:r>
          </a:p>
        </p:txBody>
      </p:sp>
      <p:sp>
        <p:nvSpPr>
          <p:cNvPr id="325" name=".…"/>
          <p:cNvSpPr txBox="1"/>
          <p:nvPr/>
        </p:nvSpPr>
        <p:spPr>
          <a:xfrm>
            <a:off x="3527405" y="7648049"/>
            <a:ext cx="237872" cy="21719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t>
            </a:r>
          </a:p>
          <a:p>
            <a:pPr>
              <a:defRPr sz="3500"/>
            </a:pPr>
            <a:r>
              <a:t>.</a:t>
            </a:r>
          </a:p>
          <a:p>
            <a:pPr>
              <a:defRPr sz="3500"/>
            </a:pPr>
            <a:r>
              <a:t>.</a:t>
            </a:r>
          </a:p>
          <a:p>
            <a:pPr>
              <a:defRPr sz="3500"/>
            </a:pPr>
            <a:r>
              <a:t>.</a:t>
            </a:r>
          </a:p>
        </p:txBody>
      </p:sp>
      <p:sp>
        <p:nvSpPr>
          <p:cNvPr id="326" name="“밥 먹으러 가자.”"/>
          <p:cNvSpPr txBox="1"/>
          <p:nvPr/>
        </p:nvSpPr>
        <p:spPr>
          <a:xfrm>
            <a:off x="17398058" y="4929617"/>
            <a:ext cx="5718573" cy="83024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800"/>
            </a:lvl1pPr>
          </a:lstStyle>
          <a:p>
            <a:pPr/>
            <a:r>
              <a:t>“밥 먹으러 가자.”</a:t>
            </a:r>
          </a:p>
        </p:txBody>
      </p:sp>
      <p:sp>
        <p:nvSpPr>
          <p:cNvPr id="327" name="“부담이 되더라.”"/>
          <p:cNvSpPr txBox="1"/>
          <p:nvPr/>
        </p:nvSpPr>
        <p:spPr>
          <a:xfrm>
            <a:off x="17398058" y="5869621"/>
            <a:ext cx="5591647" cy="83024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800"/>
            </a:lvl1pPr>
          </a:lstStyle>
          <a:p>
            <a:pPr/>
            <a:r>
              <a:t>“부담이 되더라.”</a:t>
            </a:r>
          </a:p>
        </p:txBody>
      </p:sp>
      <p:sp>
        <p:nvSpPr>
          <p:cNvPr id="328" name="“미안해. 많이 힘들었지?”"/>
          <p:cNvSpPr txBox="1"/>
          <p:nvPr/>
        </p:nvSpPr>
        <p:spPr>
          <a:xfrm>
            <a:off x="17006347" y="6809626"/>
            <a:ext cx="6799422" cy="83024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800"/>
            </a:lvl1pPr>
          </a:lstStyle>
          <a:p>
            <a:pPr/>
            <a:r>
              <a:t>“미안해. 많이 힘들었지?”</a:t>
            </a:r>
          </a:p>
        </p:txBody>
      </p:sp>
      <p:sp>
        <p:nvSpPr>
          <p:cNvPr id="329" name=".…"/>
          <p:cNvSpPr txBox="1"/>
          <p:nvPr/>
        </p:nvSpPr>
        <p:spPr>
          <a:xfrm>
            <a:off x="20138409" y="7446785"/>
            <a:ext cx="237872" cy="21719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t>
            </a:r>
          </a:p>
          <a:p>
            <a:pPr>
              <a:defRPr sz="3500"/>
            </a:pPr>
            <a:r>
              <a:t>.</a:t>
            </a:r>
          </a:p>
          <a:p>
            <a:pPr>
              <a:defRPr sz="3500"/>
            </a:pPr>
            <a:r>
              <a:t>.</a:t>
            </a:r>
          </a:p>
          <a:p>
            <a:pPr>
              <a:defRPr sz="3500"/>
            </a:pPr>
            <a:r>
              <a:t>.</a:t>
            </a:r>
          </a:p>
        </p:txBody>
      </p:sp>
      <p:sp>
        <p:nvSpPr>
          <p:cNvPr id="330" name="선"/>
          <p:cNvSpPr/>
          <p:nvPr/>
        </p:nvSpPr>
        <p:spPr>
          <a:xfrm>
            <a:off x="14884965" y="7181812"/>
            <a:ext cx="1797494" cy="1"/>
          </a:xfrm>
          <a:prstGeom prst="line">
            <a:avLst/>
          </a:prstGeom>
          <a:ln w="292100">
            <a:solidFill>
              <a:srgbClr val="5859B9"/>
            </a:solidFill>
            <a:miter lim="400000"/>
            <a:tailEnd type="arrow"/>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목적 및 기대효과"/>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목적 및 기대효과</a:t>
            </a:r>
          </a:p>
        </p:txBody>
      </p:sp>
      <p:sp>
        <p:nvSpPr>
          <p:cNvPr id="333" name="번역의 성능을 개선하는 것이 목표이다."/>
          <p:cNvSpPr txBox="1"/>
          <p:nvPr>
            <p:ph type="title"/>
          </p:nvPr>
        </p:nvSpPr>
        <p:spPr>
          <a:prstGeom prst="rect">
            <a:avLst/>
          </a:prstGeom>
        </p:spPr>
        <p:txBody>
          <a:bodyPr/>
          <a:lstStyle>
            <a:lvl1pPr defTabSz="2365188">
              <a:defRPr spc="-164" sz="8245"/>
            </a:lvl1pPr>
          </a:lstStyle>
          <a:p>
            <a:pPr/>
            <a:r>
              <a:t>번역의 성능을 개선하는 것이 목표이다.</a:t>
            </a:r>
          </a:p>
        </p:txBody>
      </p:sp>
      <p:sp>
        <p:nvSpPr>
          <p:cNvPr id="334" name="선"/>
          <p:cNvSpPr/>
          <p:nvPr/>
        </p:nvSpPr>
        <p:spPr>
          <a:xfrm>
            <a:off x="10551586" y="7113564"/>
            <a:ext cx="2317303" cy="1"/>
          </a:xfrm>
          <a:prstGeom prst="line">
            <a:avLst/>
          </a:prstGeom>
          <a:ln w="292100">
            <a:solidFill>
              <a:srgbClr val="5859B9"/>
            </a:solidFill>
            <a:miter lim="400000"/>
            <a:tailEnd type="arrow"/>
          </a:ln>
        </p:spPr>
        <p:txBody>
          <a:bodyPr lIns="50800" tIns="50800" rIns="50800" bIns="50800" anchor="ctr"/>
          <a:lstStyle/>
          <a:p>
            <a:pPr/>
          </a:p>
        </p:txBody>
      </p:sp>
      <p:sp>
        <p:nvSpPr>
          <p:cNvPr id="335" name="Model"/>
          <p:cNvSpPr/>
          <p:nvPr/>
        </p:nvSpPr>
        <p:spPr>
          <a:xfrm>
            <a:off x="16279200" y="5336560"/>
            <a:ext cx="3858941" cy="3858942"/>
          </a:xfrm>
          <a:prstGeom prst="ellipse">
            <a:avLst/>
          </a:prstGeom>
          <a:solidFill>
            <a:srgbClr val="004FCB"/>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b="1" sz="4500">
                <a:solidFill>
                  <a:srgbClr val="FFFDFB"/>
                </a:solidFill>
              </a:defRPr>
            </a:lvl1pPr>
          </a:lstStyle>
          <a:p>
            <a:pPr/>
            <a:r>
              <a:t>Model</a:t>
            </a:r>
          </a:p>
        </p:txBody>
      </p:sp>
      <p:sp>
        <p:nvSpPr>
          <p:cNvPr id="336" name="“밥 먹으러 가자.”"/>
          <p:cNvSpPr txBox="1"/>
          <p:nvPr/>
        </p:nvSpPr>
        <p:spPr>
          <a:xfrm>
            <a:off x="3084555" y="5758437"/>
            <a:ext cx="5718572" cy="83024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800"/>
            </a:lvl1pPr>
          </a:lstStyle>
          <a:p>
            <a:pPr/>
            <a:r>
              <a:t>“밥 먹으러 가자.”</a:t>
            </a:r>
          </a:p>
        </p:txBody>
      </p:sp>
      <p:sp>
        <p:nvSpPr>
          <p:cNvPr id="337" name="“부담이 되더라.”"/>
          <p:cNvSpPr txBox="1"/>
          <p:nvPr/>
        </p:nvSpPr>
        <p:spPr>
          <a:xfrm>
            <a:off x="3084555" y="6698440"/>
            <a:ext cx="5591646" cy="83024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800"/>
            </a:lvl1pPr>
          </a:lstStyle>
          <a:p>
            <a:pPr/>
            <a:r>
              <a:t>“부담이 되더라.”</a:t>
            </a:r>
          </a:p>
        </p:txBody>
      </p:sp>
      <p:sp>
        <p:nvSpPr>
          <p:cNvPr id="338" name="“미안해. 많이 힘들었지?”"/>
          <p:cNvSpPr txBox="1"/>
          <p:nvPr/>
        </p:nvSpPr>
        <p:spPr>
          <a:xfrm>
            <a:off x="2692844" y="7638445"/>
            <a:ext cx="6799421" cy="83024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800"/>
            </a:lvl1pPr>
          </a:lstStyle>
          <a:p>
            <a:pPr/>
            <a:r>
              <a:t>“미안해. 많이 힘들었지?”</a:t>
            </a:r>
          </a:p>
        </p:txBody>
      </p:sp>
      <p:sp>
        <p:nvSpPr>
          <p:cNvPr id="339" name=".…"/>
          <p:cNvSpPr txBox="1"/>
          <p:nvPr/>
        </p:nvSpPr>
        <p:spPr>
          <a:xfrm>
            <a:off x="5824905" y="8275605"/>
            <a:ext cx="237872" cy="21719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a:t>
            </a:r>
          </a:p>
          <a:p>
            <a:pPr>
              <a:defRPr sz="3500"/>
            </a:pPr>
            <a:r>
              <a:t>.</a:t>
            </a:r>
          </a:p>
          <a:p>
            <a:pPr>
              <a:defRPr sz="3500"/>
            </a:pPr>
            <a:r>
              <a:t>.</a:t>
            </a:r>
          </a:p>
          <a:p>
            <a:pPr>
              <a:defRPr sz="3500"/>
            </a:pPr>
            <a:r>
              <a:t>.</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원"/>
          <p:cNvSpPr/>
          <p:nvPr/>
        </p:nvSpPr>
        <p:spPr>
          <a:xfrm>
            <a:off x="2505419" y="6011793"/>
            <a:ext cx="3799025" cy="3799026"/>
          </a:xfrm>
          <a:prstGeom prst="ellipse">
            <a:avLst/>
          </a:prstGeom>
          <a:solidFill>
            <a:schemeClr val="accent1">
              <a:hueOff val="369924"/>
              <a:lumOff val="-30816"/>
            </a:schemeClr>
          </a:solidFill>
          <a:ln w="2540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58" name="번역기 설명"/>
          <p:cNvSpPr txBox="1"/>
          <p:nvPr>
            <p:ph type="title"/>
          </p:nvPr>
        </p:nvSpPr>
        <p:spPr>
          <a:prstGeom prst="rect">
            <a:avLst/>
          </a:prstGeom>
        </p:spPr>
        <p:txBody>
          <a:bodyPr/>
          <a:lstStyle>
            <a:lvl1pPr defTabSz="2365188">
              <a:defRPr spc="-164" sz="8245"/>
            </a:lvl1pPr>
          </a:lstStyle>
          <a:p>
            <a:pPr/>
            <a:r>
              <a:t>번역기 설명</a:t>
            </a:r>
          </a:p>
        </p:txBody>
      </p:sp>
      <p:sp>
        <p:nvSpPr>
          <p:cNvPr id="159" name="-단계"/>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-단계</a:t>
            </a:r>
          </a:p>
        </p:txBody>
      </p:sp>
      <p:sp>
        <p:nvSpPr>
          <p:cNvPr id="160" name="원"/>
          <p:cNvSpPr/>
          <p:nvPr/>
        </p:nvSpPr>
        <p:spPr>
          <a:xfrm>
            <a:off x="1955799" y="5462173"/>
            <a:ext cx="4898265" cy="4898266"/>
          </a:xfrm>
          <a:prstGeom prst="ellipse">
            <a:avLst/>
          </a:prstGeom>
          <a:solidFill>
            <a:schemeClr val="accent1">
              <a:hueOff val="369924"/>
              <a:lumOff val="-30816"/>
            </a:schemeClr>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161" name="원"/>
          <p:cNvSpPr/>
          <p:nvPr/>
        </p:nvSpPr>
        <p:spPr>
          <a:xfrm>
            <a:off x="9742868" y="5462173"/>
            <a:ext cx="4898265" cy="4898266"/>
          </a:xfrm>
          <a:prstGeom prst="ellipse">
            <a:avLst/>
          </a:prstGeom>
          <a:solidFill>
            <a:schemeClr val="accent1">
              <a:hueOff val="369924"/>
              <a:lumOff val="-30816"/>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62" name="원"/>
          <p:cNvSpPr/>
          <p:nvPr/>
        </p:nvSpPr>
        <p:spPr>
          <a:xfrm>
            <a:off x="17529936" y="5462173"/>
            <a:ext cx="4898265" cy="4898266"/>
          </a:xfrm>
          <a:prstGeom prst="ellipse">
            <a:avLst/>
          </a:prstGeom>
          <a:solidFill>
            <a:schemeClr val="accent1">
              <a:hueOff val="369924"/>
              <a:lumOff val="-30816"/>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63" name="Preprocessing"/>
          <p:cNvSpPr txBox="1"/>
          <p:nvPr/>
        </p:nvSpPr>
        <p:spPr>
          <a:xfrm>
            <a:off x="2644025" y="7542445"/>
            <a:ext cx="3521814" cy="7377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500">
                <a:solidFill>
                  <a:srgbClr val="FFFFFF"/>
                </a:solidFill>
                <a:latin typeface="Times New Roman"/>
                <a:ea typeface="Times New Roman"/>
                <a:cs typeface="Times New Roman"/>
                <a:sym typeface="Times New Roman"/>
              </a:defRPr>
            </a:lvl1pPr>
          </a:lstStyle>
          <a:p>
            <a:pPr/>
            <a:r>
              <a:t>Preprocessing</a:t>
            </a:r>
          </a:p>
        </p:txBody>
      </p:sp>
      <p:sp>
        <p:nvSpPr>
          <p:cNvPr id="164" name="Training"/>
          <p:cNvSpPr txBox="1"/>
          <p:nvPr/>
        </p:nvSpPr>
        <p:spPr>
          <a:xfrm>
            <a:off x="11076263" y="7542445"/>
            <a:ext cx="2231474" cy="7377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500">
                <a:solidFill>
                  <a:srgbClr val="FFFFFF"/>
                </a:solidFill>
                <a:latin typeface="Times New Roman"/>
                <a:ea typeface="Times New Roman"/>
                <a:cs typeface="Times New Roman"/>
                <a:sym typeface="Times New Roman"/>
              </a:defRPr>
            </a:lvl1pPr>
          </a:lstStyle>
          <a:p>
            <a:pPr/>
            <a:r>
              <a:t>Training</a:t>
            </a:r>
          </a:p>
        </p:txBody>
      </p:sp>
      <p:sp>
        <p:nvSpPr>
          <p:cNvPr id="165" name="Apply"/>
          <p:cNvSpPr txBox="1"/>
          <p:nvPr/>
        </p:nvSpPr>
        <p:spPr>
          <a:xfrm>
            <a:off x="19175451" y="7542445"/>
            <a:ext cx="1607233" cy="7377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500">
                <a:solidFill>
                  <a:srgbClr val="FFFFFF"/>
                </a:solidFill>
                <a:latin typeface="Times New Roman"/>
                <a:ea typeface="Times New Roman"/>
                <a:cs typeface="Times New Roman"/>
                <a:sym typeface="Times New Roman"/>
              </a:defRPr>
            </a:lvl1pPr>
          </a:lstStyle>
          <a:p>
            <a:pPr/>
            <a:r>
              <a:t>Apply</a:t>
            </a:r>
          </a:p>
        </p:txBody>
      </p:sp>
      <p:sp>
        <p:nvSpPr>
          <p:cNvPr id="166" name="kr , en file"/>
          <p:cNvSpPr txBox="1"/>
          <p:nvPr/>
        </p:nvSpPr>
        <p:spPr>
          <a:xfrm>
            <a:off x="3114927" y="7542445"/>
            <a:ext cx="2580011" cy="7377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500">
                <a:solidFill>
                  <a:srgbClr val="FFFFFF"/>
                </a:solidFill>
                <a:latin typeface="Times New Roman"/>
                <a:ea typeface="Times New Roman"/>
                <a:cs typeface="Times New Roman"/>
                <a:sym typeface="Times New Roman"/>
              </a:defRPr>
            </a:lvl1pPr>
          </a:lstStyle>
          <a:p>
            <a:pPr/>
            <a:r>
              <a:t>kr , en file</a:t>
            </a:r>
          </a:p>
        </p:txBody>
      </p:sp>
      <p:sp>
        <p:nvSpPr>
          <p:cNvPr id="167" name="Transformer"/>
          <p:cNvSpPr txBox="1"/>
          <p:nvPr/>
        </p:nvSpPr>
        <p:spPr>
          <a:xfrm>
            <a:off x="10569085" y="7542445"/>
            <a:ext cx="3245830" cy="7377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500">
                <a:solidFill>
                  <a:srgbClr val="FFFFFF"/>
                </a:solidFill>
                <a:latin typeface="Times New Roman"/>
                <a:ea typeface="Times New Roman"/>
                <a:cs typeface="Times New Roman"/>
                <a:sym typeface="Times New Roman"/>
              </a:defRPr>
            </a:lvl1pPr>
          </a:lstStyle>
          <a:p>
            <a:pPr/>
            <a:r>
              <a:t>Transformer</a:t>
            </a:r>
          </a:p>
        </p:txBody>
      </p:sp>
      <p:sp>
        <p:nvSpPr>
          <p:cNvPr id="168" name="Web"/>
          <p:cNvSpPr txBox="1"/>
          <p:nvPr/>
        </p:nvSpPr>
        <p:spPr>
          <a:xfrm>
            <a:off x="19366185" y="7542445"/>
            <a:ext cx="1225768" cy="7377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500">
                <a:solidFill>
                  <a:srgbClr val="FFFFFF"/>
                </a:solidFill>
                <a:latin typeface="Times New Roman"/>
                <a:ea typeface="Times New Roman"/>
                <a:cs typeface="Times New Roman"/>
                <a:sym typeface="Times New Roman"/>
              </a:defRPr>
            </a:lvl1pPr>
          </a:lstStyle>
          <a:p>
            <a:pPr/>
            <a:r>
              <a:t>Web</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1" presetID="2" grpId="1" fill="hold">
                                  <p:stCondLst>
                                    <p:cond delay="0"/>
                                  </p:stCondLst>
                                  <p:iterate type="el" backwards="0">
                                    <p:tmAbs val="0"/>
                                  </p:iterate>
                                  <p:childTnLst>
                                    <p:anim calcmode="lin" valueType="num">
                                      <p:cBhvr>
                                        <p:cTn id="6" dur="500" fill="hold"/>
                                        <p:tgtEl>
                                          <p:spTgt spid="163"/>
                                        </p:tgtEl>
                                        <p:attrNameLst>
                                          <p:attrName>ppt_x</p:attrName>
                                        </p:attrNameLst>
                                      </p:cBhvr>
                                      <p:tavLst>
                                        <p:tav tm="0">
                                          <p:val>
                                            <p:strVal val="ppt_x"/>
                                          </p:val>
                                        </p:tav>
                                        <p:tav tm="100000">
                                          <p:val>
                                            <p:strVal val="ppt_x"/>
                                          </p:val>
                                        </p:tav>
                                      </p:tavLst>
                                    </p:anim>
                                    <p:anim calcmode="lin" valueType="num">
                                      <p:cBhvr>
                                        <p:cTn id="7" dur="500" fill="hold"/>
                                        <p:tgtEl>
                                          <p:spTgt spid="163"/>
                                        </p:tgtEl>
                                        <p:attrNameLst>
                                          <p:attrName>ppt_y</p:attrName>
                                        </p:attrNameLst>
                                      </p:cBhvr>
                                      <p:tavLst>
                                        <p:tav tm="0">
                                          <p:val>
                                            <p:strVal val="ppt_y"/>
                                          </p:val>
                                        </p:tav>
                                        <p:tav tm="100000">
                                          <p:val>
                                            <p:strVal val="0-ppt_h/2"/>
                                          </p:val>
                                        </p:tav>
                                      </p:tavLst>
                                    </p:anim>
                                    <p:set>
                                      <p:cBhvr>
                                        <p:cTn id="8" fill="hold">
                                          <p:stCondLst>
                                            <p:cond delay="499"/>
                                          </p:stCondLst>
                                        </p:cTn>
                                        <p:tgtEl>
                                          <p:spTgt spid="163"/>
                                        </p:tgtEl>
                                        <p:attrNameLst>
                                          <p:attrName>style.visibility</p:attrName>
                                        </p:attrNameLst>
                                      </p:cBhvr>
                                      <p:to>
                                        <p:strVal val="hidden"/>
                                      </p:to>
                                    </p:set>
                                  </p:childTnLst>
                                </p:cTn>
                              </p:par>
                            </p:childTnLst>
                          </p:cTn>
                        </p:par>
                        <p:par>
                          <p:cTn id="9" fill="hold">
                            <p:stCondLst>
                              <p:cond delay="500"/>
                            </p:stCondLst>
                            <p:childTnLst>
                              <p:par>
                                <p:cTn id="10" presetClass="entr" nodeType="afterEffect" presetSubtype="4" presetID="2" grpId="2" fill="hold">
                                  <p:stCondLst>
                                    <p:cond delay="0"/>
                                  </p:stCondLst>
                                  <p:iterate type="el" backwards="0">
                                    <p:tmAbs val="0"/>
                                  </p:iterate>
                                  <p:childTnLst>
                                    <p:set>
                                      <p:cBhvr>
                                        <p:cTn id="11" fill="hold"/>
                                        <p:tgtEl>
                                          <p:spTgt spid="166"/>
                                        </p:tgtEl>
                                        <p:attrNameLst>
                                          <p:attrName>style.visibility</p:attrName>
                                        </p:attrNameLst>
                                      </p:cBhvr>
                                      <p:to>
                                        <p:strVal val="visible"/>
                                      </p:to>
                                    </p:set>
                                    <p:anim calcmode="lin" valueType="num">
                                      <p:cBhvr>
                                        <p:cTn id="12" dur="500" fill="hold"/>
                                        <p:tgtEl>
                                          <p:spTgt spid="166"/>
                                        </p:tgtEl>
                                        <p:attrNameLst>
                                          <p:attrName>ppt_x</p:attrName>
                                        </p:attrNameLst>
                                      </p:cBhvr>
                                      <p:tavLst>
                                        <p:tav tm="0">
                                          <p:val>
                                            <p:strVal val="#ppt_x"/>
                                          </p:val>
                                        </p:tav>
                                        <p:tav tm="100000">
                                          <p:val>
                                            <p:strVal val="#ppt_x"/>
                                          </p:val>
                                        </p:tav>
                                      </p:tavLst>
                                    </p:anim>
                                    <p:anim calcmode="lin" valueType="num">
                                      <p:cBhvr>
                                        <p:cTn id="13" dur="500" fill="hold"/>
                                        <p:tgtEl>
                                          <p:spTgt spid="16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Class="exit" nodeType="clickEffect" presetSubtype="1" presetID="2" grpId="3" fill="hold">
                                  <p:stCondLst>
                                    <p:cond delay="0"/>
                                  </p:stCondLst>
                                  <p:iterate type="el" backwards="0">
                                    <p:tmAbs val="0"/>
                                  </p:iterate>
                                  <p:childTnLst>
                                    <p:anim calcmode="lin" valueType="num">
                                      <p:cBhvr>
                                        <p:cTn id="17" dur="500" fill="hold"/>
                                        <p:tgtEl>
                                          <p:spTgt spid="164"/>
                                        </p:tgtEl>
                                        <p:attrNameLst>
                                          <p:attrName>ppt_x</p:attrName>
                                        </p:attrNameLst>
                                      </p:cBhvr>
                                      <p:tavLst>
                                        <p:tav tm="0">
                                          <p:val>
                                            <p:strVal val="ppt_x"/>
                                          </p:val>
                                        </p:tav>
                                        <p:tav tm="100000">
                                          <p:val>
                                            <p:strVal val="ppt_x"/>
                                          </p:val>
                                        </p:tav>
                                      </p:tavLst>
                                    </p:anim>
                                    <p:anim calcmode="lin" valueType="num">
                                      <p:cBhvr>
                                        <p:cTn id="18" dur="500" fill="hold"/>
                                        <p:tgtEl>
                                          <p:spTgt spid="164"/>
                                        </p:tgtEl>
                                        <p:attrNameLst>
                                          <p:attrName>ppt_y</p:attrName>
                                        </p:attrNameLst>
                                      </p:cBhvr>
                                      <p:tavLst>
                                        <p:tav tm="0">
                                          <p:val>
                                            <p:strVal val="ppt_y"/>
                                          </p:val>
                                        </p:tav>
                                        <p:tav tm="100000">
                                          <p:val>
                                            <p:strVal val="0-ppt_h/2"/>
                                          </p:val>
                                        </p:tav>
                                      </p:tavLst>
                                    </p:anim>
                                    <p:set>
                                      <p:cBhvr>
                                        <p:cTn id="19" fill="hold">
                                          <p:stCondLst>
                                            <p:cond delay="499"/>
                                          </p:stCondLst>
                                        </p:cTn>
                                        <p:tgtEl>
                                          <p:spTgt spid="164"/>
                                        </p:tgtEl>
                                        <p:attrNameLst>
                                          <p:attrName>style.visibility</p:attrName>
                                        </p:attrNameLst>
                                      </p:cBhvr>
                                      <p:to>
                                        <p:strVal val="hidden"/>
                                      </p:to>
                                    </p:set>
                                  </p:childTnLst>
                                </p:cTn>
                              </p:par>
                            </p:childTnLst>
                          </p:cTn>
                        </p:par>
                        <p:par>
                          <p:cTn id="20" fill="hold">
                            <p:stCondLst>
                              <p:cond delay="500"/>
                            </p:stCondLst>
                            <p:childTnLst>
                              <p:par>
                                <p:cTn id="21" presetClass="entr" nodeType="afterEffect" presetSubtype="4" presetID="2" grpId="4" fill="hold">
                                  <p:stCondLst>
                                    <p:cond delay="0"/>
                                  </p:stCondLst>
                                  <p:iterate type="el" backwards="0">
                                    <p:tmAbs val="0"/>
                                  </p:iterate>
                                  <p:childTnLst>
                                    <p:set>
                                      <p:cBhvr>
                                        <p:cTn id="22" fill="hold"/>
                                        <p:tgtEl>
                                          <p:spTgt spid="167"/>
                                        </p:tgtEl>
                                        <p:attrNameLst>
                                          <p:attrName>style.visibility</p:attrName>
                                        </p:attrNameLst>
                                      </p:cBhvr>
                                      <p:to>
                                        <p:strVal val="visible"/>
                                      </p:to>
                                    </p:set>
                                    <p:anim calcmode="lin" valueType="num">
                                      <p:cBhvr>
                                        <p:cTn id="23" dur="500" fill="hold"/>
                                        <p:tgtEl>
                                          <p:spTgt spid="167"/>
                                        </p:tgtEl>
                                        <p:attrNameLst>
                                          <p:attrName>ppt_x</p:attrName>
                                        </p:attrNameLst>
                                      </p:cBhvr>
                                      <p:tavLst>
                                        <p:tav tm="0">
                                          <p:val>
                                            <p:strVal val="#ppt_x"/>
                                          </p:val>
                                        </p:tav>
                                        <p:tav tm="100000">
                                          <p:val>
                                            <p:strVal val="#ppt_x"/>
                                          </p:val>
                                        </p:tav>
                                      </p:tavLst>
                                    </p:anim>
                                    <p:anim calcmode="lin" valueType="num">
                                      <p:cBhvr>
                                        <p:cTn id="24" dur="500" fill="hold"/>
                                        <p:tgtEl>
                                          <p:spTgt spid="16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Class="exit" nodeType="clickEffect" presetSubtype="1" presetID="2" grpId="5" fill="hold">
                                  <p:stCondLst>
                                    <p:cond delay="0"/>
                                  </p:stCondLst>
                                  <p:iterate type="el" backwards="0">
                                    <p:tmAbs val="0"/>
                                  </p:iterate>
                                  <p:childTnLst>
                                    <p:anim calcmode="lin" valueType="num">
                                      <p:cBhvr>
                                        <p:cTn id="28" dur="500" fill="hold"/>
                                        <p:tgtEl>
                                          <p:spTgt spid="165"/>
                                        </p:tgtEl>
                                        <p:attrNameLst>
                                          <p:attrName>ppt_x</p:attrName>
                                        </p:attrNameLst>
                                      </p:cBhvr>
                                      <p:tavLst>
                                        <p:tav tm="0">
                                          <p:val>
                                            <p:strVal val="ppt_x"/>
                                          </p:val>
                                        </p:tav>
                                        <p:tav tm="100000">
                                          <p:val>
                                            <p:strVal val="ppt_x"/>
                                          </p:val>
                                        </p:tav>
                                      </p:tavLst>
                                    </p:anim>
                                    <p:anim calcmode="lin" valueType="num">
                                      <p:cBhvr>
                                        <p:cTn id="29" dur="500" fill="hold"/>
                                        <p:tgtEl>
                                          <p:spTgt spid="165"/>
                                        </p:tgtEl>
                                        <p:attrNameLst>
                                          <p:attrName>ppt_y</p:attrName>
                                        </p:attrNameLst>
                                      </p:cBhvr>
                                      <p:tavLst>
                                        <p:tav tm="0">
                                          <p:val>
                                            <p:strVal val="ppt_y"/>
                                          </p:val>
                                        </p:tav>
                                        <p:tav tm="100000">
                                          <p:val>
                                            <p:strVal val="0-ppt_h/2"/>
                                          </p:val>
                                        </p:tav>
                                      </p:tavLst>
                                    </p:anim>
                                    <p:set>
                                      <p:cBhvr>
                                        <p:cTn id="30" fill="hold">
                                          <p:stCondLst>
                                            <p:cond delay="499"/>
                                          </p:stCondLst>
                                        </p:cTn>
                                        <p:tgtEl>
                                          <p:spTgt spid="165"/>
                                        </p:tgtEl>
                                        <p:attrNameLst>
                                          <p:attrName>style.visibility</p:attrName>
                                        </p:attrNameLst>
                                      </p:cBhvr>
                                      <p:to>
                                        <p:strVal val="hidden"/>
                                      </p:to>
                                    </p:set>
                                  </p:childTnLst>
                                </p:cTn>
                              </p:par>
                            </p:childTnLst>
                          </p:cTn>
                        </p:par>
                        <p:par>
                          <p:cTn id="31" fill="hold">
                            <p:stCondLst>
                              <p:cond delay="500"/>
                            </p:stCondLst>
                            <p:childTnLst>
                              <p:par>
                                <p:cTn id="32" presetClass="entr" nodeType="afterEffect" presetSubtype="4" presetID="2" grpId="6" fill="hold">
                                  <p:stCondLst>
                                    <p:cond delay="0"/>
                                  </p:stCondLst>
                                  <p:iterate type="el" backwards="0">
                                    <p:tmAbs val="0"/>
                                  </p:iterate>
                                  <p:childTnLst>
                                    <p:set>
                                      <p:cBhvr>
                                        <p:cTn id="33" fill="hold"/>
                                        <p:tgtEl>
                                          <p:spTgt spid="168"/>
                                        </p:tgtEl>
                                        <p:attrNameLst>
                                          <p:attrName>style.visibility</p:attrName>
                                        </p:attrNameLst>
                                      </p:cBhvr>
                                      <p:to>
                                        <p:strVal val="visible"/>
                                      </p:to>
                                    </p:set>
                                    <p:anim calcmode="lin" valueType="num">
                                      <p:cBhvr>
                                        <p:cTn id="34" dur="500" fill="hold"/>
                                        <p:tgtEl>
                                          <p:spTgt spid="168"/>
                                        </p:tgtEl>
                                        <p:attrNameLst>
                                          <p:attrName>ppt_x</p:attrName>
                                        </p:attrNameLst>
                                      </p:cBhvr>
                                      <p:tavLst>
                                        <p:tav tm="0">
                                          <p:val>
                                            <p:strVal val="#ppt_x"/>
                                          </p:val>
                                        </p:tav>
                                        <p:tav tm="100000">
                                          <p:val>
                                            <p:strVal val="#ppt_x"/>
                                          </p:val>
                                        </p:tav>
                                      </p:tavLst>
                                    </p:anim>
                                    <p:anim calcmode="lin" valueType="num">
                                      <p:cBhvr>
                                        <p:cTn id="35" dur="500" fill="hold"/>
                                        <p:tgtEl>
                                          <p:spTgt spid="168"/>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Class="entr" nodeType="clickEffect" presetSubtype="0" presetID="1" grpId="7" fill="hold">
                                  <p:stCondLst>
                                    <p:cond delay="0"/>
                                  </p:stCondLst>
                                  <p:iterate type="el" backwards="0">
                                    <p:tmAbs val="0"/>
                                  </p:iterate>
                                  <p:childTnLst>
                                    <p:set>
                                      <p:cBhvr>
                                        <p:cTn id="39" fill="hold"/>
                                        <p:tgtEl>
                                          <p:spTgt spid="15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Class="emph" nodeType="clickEffect" presetSubtype="0" presetID="6" grpId="8" accel="50000" decel="50000" fill="hold">
                                  <p:stCondLst>
                                    <p:cond delay="0"/>
                                  </p:stCondLst>
                                  <p:childTnLst>
                                    <p:animScale>
                                      <p:cBhvr>
                                        <p:cTn id="43" dur="700" fill="hold"/>
                                        <p:tgtEl>
                                          <p:spTgt spid="157"/>
                                        </p:tgtEl>
                                      </p:cBhvr>
                                      <p:by x="170000" y="170000"/>
                                    </p:animScale>
                                  </p:childTnLst>
                                </p:cTn>
                              </p:par>
                            </p:childTnLst>
                          </p:cTn>
                        </p:par>
                        <p:par>
                          <p:cTn id="44" fill="hold">
                            <p:stCondLst>
                              <p:cond delay="0"/>
                            </p:stCondLst>
                            <p:childTnLst>
                              <p:par>
                                <p:cTn id="45" presetClass="emph" nodeType="withEffect" presetSubtype="0" presetID="6" grpId="9" accel="50000" decel="50000" fill="hold">
                                  <p:stCondLst>
                                    <p:cond delay="0"/>
                                  </p:stCondLst>
                                  <p:childTnLst>
                                    <p:animScale>
                                      <p:cBhvr>
                                        <p:cTn id="46" dur="700" fill="hold"/>
                                        <p:tgtEl>
                                          <p:spTgt spid="166"/>
                                        </p:tgtEl>
                                      </p:cBhvr>
                                      <p:by x="150000" y="150000"/>
                                    </p:animScale>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6" grpId="9"/>
      <p:bldP build="whole" bldLvl="1" animBg="1" rev="0" advAuto="0" spid="163" grpId="1"/>
      <p:bldP build="whole" bldLvl="1" animBg="1" rev="0" advAuto="0" spid="168" grpId="6"/>
      <p:bldP build="whole" bldLvl="1" animBg="1" rev="0" advAuto="0" spid="166" grpId="2"/>
      <p:bldP build="whole" bldLvl="1" animBg="1" rev="0" advAuto="0" spid="165" grpId="5"/>
      <p:bldP build="whole" bldLvl="1" animBg="1" rev="0" advAuto="0" spid="157" grpId="7"/>
      <p:bldP build="whole" bldLvl="1" animBg="1" rev="0" advAuto="0" spid="167" grpId="4"/>
      <p:bldP build="whole" bldLvl="1" animBg="1" rev="0" advAuto="0" spid="157" grpId="8"/>
      <p:bldP build="whole" bldLvl="1" animBg="1" rev="0" advAuto="0" spid="164" grpId="3"/>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가정 및 구현"/>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가정 및 구현</a:t>
            </a:r>
          </a:p>
        </p:txBody>
      </p:sp>
      <p:sp>
        <p:nvSpPr>
          <p:cNvPr id="342" name="높임말 반말 변환하는 것이 성능을 개선한다고 가정"/>
          <p:cNvSpPr txBox="1"/>
          <p:nvPr>
            <p:ph type="title"/>
          </p:nvPr>
        </p:nvSpPr>
        <p:spPr>
          <a:prstGeom prst="rect">
            <a:avLst/>
          </a:prstGeom>
        </p:spPr>
        <p:txBody>
          <a:bodyPr/>
          <a:lstStyle>
            <a:lvl1pPr defTabSz="2365188">
              <a:defRPr spc="-164" sz="8245"/>
            </a:lvl1pPr>
          </a:lstStyle>
          <a:p>
            <a:pPr/>
            <a:r>
              <a:t>높임말 반말 변환하는 것이 성능을 개선한다고 가정</a:t>
            </a:r>
          </a:p>
        </p:txBody>
      </p:sp>
      <p:sp>
        <p:nvSpPr>
          <p:cNvPr id="343" name="- 데이터를 반말 또는 높임말로 통일하기 때문에 번역상 생기는 문제를 해결하는데 기여할 수 있다고 생각"/>
          <p:cNvSpPr txBox="1"/>
          <p:nvPr/>
        </p:nvSpPr>
        <p:spPr>
          <a:xfrm>
            <a:off x="2423461" y="4639374"/>
            <a:ext cx="18561767" cy="165831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l">
              <a:defRPr sz="4800"/>
            </a:pPr>
            <a:r>
              <a:t>- </a:t>
            </a:r>
            <a:r>
              <a:rPr b="1"/>
              <a:t>데이터를 반말 또는 높임말로 통일하기 때문에 번역상 생기는 문제를 해결하는데 기여할 수 있다고 생각</a:t>
            </a:r>
          </a:p>
        </p:txBody>
      </p:sp>
      <p:sp>
        <p:nvSpPr>
          <p:cNvPr id="344" name="- 이때 데이터들을 변환하는 것을 train을 통해서 변환하는 것이 아닌 변환기를 구현하여 보다 가볍게 변환을 하는 것이 목표"/>
          <p:cNvSpPr txBox="1"/>
          <p:nvPr/>
        </p:nvSpPr>
        <p:spPr>
          <a:xfrm>
            <a:off x="2790393" y="6768571"/>
            <a:ext cx="18803214" cy="23822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pPr>
          </a:p>
          <a:p>
            <a:pPr algn="l">
              <a:defRPr sz="4800"/>
            </a:pPr>
            <a:r>
              <a:t>-</a:t>
            </a:r>
            <a:r>
              <a:rPr b="1"/>
              <a:t> 이때 데이터들을 변환하는 것을 train을 통해서 변환하는 것이 아닌 변환기를 구현하여 보다 가볍게 변환을 하는 것이 목표</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343"/>
                                        </p:tgtEl>
                                        <p:attrNameLst>
                                          <p:attrName>style.visibility</p:attrName>
                                        </p:attrNameLst>
                                      </p:cBhvr>
                                      <p:to>
                                        <p:strVal val="visible"/>
                                      </p:to>
                                    </p:set>
                                    <p:animEffect filter="fade" transition="in">
                                      <p:cBhvr>
                                        <p:cTn id="7" dur="1000"/>
                                        <p:tgtEl>
                                          <p:spTgt spid="343"/>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344"/>
                                        </p:tgtEl>
                                        <p:attrNameLst>
                                          <p:attrName>style.visibility</p:attrName>
                                        </p:attrNameLst>
                                      </p:cBhvr>
                                      <p:to>
                                        <p:strVal val="visible"/>
                                      </p:to>
                                    </p:set>
                                    <p:animEffect filter="fade" transition="in">
                                      <p:cBhvr>
                                        <p:cTn id="12" dur="1000"/>
                                        <p:tgtEl>
                                          <p:spTgt spid="3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4" grpId="2"/>
      <p:bldP build="whole" bldLvl="1" animBg="1" rev="0" advAuto="0" spid="343" grpId="1"/>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높임말 -&gt; 반말 과정"/>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높임말 -&gt; 반말 과정</a:t>
            </a:r>
          </a:p>
        </p:txBody>
      </p:sp>
      <p:sp>
        <p:nvSpPr>
          <p:cNvPr id="347" name="어떻게 변환을 하였는가?"/>
          <p:cNvSpPr txBox="1"/>
          <p:nvPr>
            <p:ph type="title"/>
          </p:nvPr>
        </p:nvSpPr>
        <p:spPr>
          <a:prstGeom prst="rect">
            <a:avLst/>
          </a:prstGeom>
        </p:spPr>
        <p:txBody>
          <a:bodyPr/>
          <a:lstStyle>
            <a:lvl1pPr defTabSz="2365188">
              <a:defRPr spc="-164" sz="8245"/>
            </a:lvl1pPr>
          </a:lstStyle>
          <a:p>
            <a:pPr/>
            <a:r>
              <a:t>어떻게 변환을 하였는가?</a:t>
            </a:r>
          </a:p>
        </p:txBody>
      </p:sp>
      <p:sp>
        <p:nvSpPr>
          <p:cNvPr id="348" name="'바쁘/VA', '고/EC', '힘들/VA', '겠/EP', '지만/EC',…"/>
          <p:cNvSpPr txBox="1"/>
          <p:nvPr/>
        </p:nvSpPr>
        <p:spPr>
          <a:xfrm>
            <a:off x="1370698" y="8032917"/>
            <a:ext cx="20118976" cy="178919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defRPr sz="3600">
                <a:solidFill>
                  <a:srgbClr val="000000"/>
                </a:solidFill>
                <a:latin typeface="Courier"/>
                <a:ea typeface="Courier"/>
                <a:cs typeface="Courier"/>
                <a:sym typeface="Courier"/>
              </a:defRPr>
            </a:pPr>
            <a:r>
              <a:t>'바쁘/VA', '고/EC', '힘들/VA', '겠/EP', '지만/EC', </a:t>
            </a:r>
          </a:p>
          <a:p>
            <a:pPr defTabSz="457200">
              <a:defRPr sz="3600">
                <a:solidFill>
                  <a:srgbClr val="000000"/>
                </a:solidFill>
                <a:latin typeface="Courier"/>
                <a:ea typeface="Courier"/>
                <a:cs typeface="Courier"/>
                <a:sym typeface="Courier"/>
              </a:defRPr>
            </a:pPr>
            <a:r>
              <a:t>'즐거운/VA+ETM', '마음/NNG', '으로/JKB', '돌아왔/VV+EP', '습니다/EF'</a:t>
            </a:r>
          </a:p>
        </p:txBody>
      </p:sp>
      <p:sp>
        <p:nvSpPr>
          <p:cNvPr id="349" name="바쁘고 힘들겠지만 즐거운 마음으로 돌아왔습니다."/>
          <p:cNvSpPr txBox="1"/>
          <p:nvPr/>
        </p:nvSpPr>
        <p:spPr>
          <a:xfrm>
            <a:off x="5621397" y="4773731"/>
            <a:ext cx="12035029" cy="8711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바쁘고 힘들겠지만 즐거운 마음으로 돌아왔습니다.</a:t>
            </a:r>
          </a:p>
        </p:txBody>
      </p:sp>
      <p:sp>
        <p:nvSpPr>
          <p:cNvPr id="350" name="선"/>
          <p:cNvSpPr/>
          <p:nvPr/>
        </p:nvSpPr>
        <p:spPr>
          <a:xfrm>
            <a:off x="11430186" y="6119889"/>
            <a:ext cx="1" cy="1433164"/>
          </a:xfrm>
          <a:prstGeom prst="line">
            <a:avLst/>
          </a:prstGeom>
          <a:ln w="165100">
            <a:solidFill>
              <a:schemeClr val="accent1">
                <a:hueOff val="369924"/>
                <a:lumOff val="-30816"/>
              </a:schemeClr>
            </a:solidFill>
            <a:miter lim="400000"/>
            <a:tailEnd type="triangle"/>
          </a:ln>
        </p:spPr>
        <p:txBody>
          <a:bodyPr lIns="50800" tIns="50800" rIns="50800" bIns="50800" anchor="ctr"/>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348"/>
                                        </p:tgtEl>
                                        <p:attrNameLst>
                                          <p:attrName>style.visibility</p:attrName>
                                        </p:attrNameLst>
                                      </p:cBhvr>
                                      <p:to>
                                        <p:strVal val="visible"/>
                                      </p:to>
                                    </p:set>
                                    <p:animEffect filter="wipe(left)" transition="in">
                                      <p:cBhvr>
                                        <p:cTn id="7" dur="3000"/>
                                        <p:tgtEl>
                                          <p:spTgt spid="3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8" grpId="1"/>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높임말 -&gt; 반말 과정"/>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높임말 -&gt; 반말 과정</a:t>
            </a:r>
          </a:p>
        </p:txBody>
      </p:sp>
      <p:sp>
        <p:nvSpPr>
          <p:cNvPr id="353" name="어떻게 변환을 하였는가?"/>
          <p:cNvSpPr txBox="1"/>
          <p:nvPr>
            <p:ph type="title"/>
          </p:nvPr>
        </p:nvSpPr>
        <p:spPr>
          <a:prstGeom prst="rect">
            <a:avLst/>
          </a:prstGeom>
        </p:spPr>
        <p:txBody>
          <a:bodyPr/>
          <a:lstStyle>
            <a:lvl1pPr defTabSz="2365188">
              <a:defRPr spc="-164" sz="8245"/>
            </a:lvl1pPr>
          </a:lstStyle>
          <a:p>
            <a:pPr/>
            <a:r>
              <a:t>어떻게 변환을 하였는가?</a:t>
            </a:r>
          </a:p>
        </p:txBody>
      </p:sp>
      <p:sp>
        <p:nvSpPr>
          <p:cNvPr id="354" name="'바쁘/VA', '고/EC', '힘들/VA', '겠/EP', '지만/EC',…"/>
          <p:cNvSpPr txBox="1"/>
          <p:nvPr/>
        </p:nvSpPr>
        <p:spPr>
          <a:xfrm>
            <a:off x="1490934" y="4570101"/>
            <a:ext cx="20118976" cy="178919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defRPr sz="3600">
                <a:solidFill>
                  <a:srgbClr val="000000"/>
                </a:solidFill>
                <a:latin typeface="Courier"/>
                <a:ea typeface="Courier"/>
                <a:cs typeface="Courier"/>
                <a:sym typeface="Courier"/>
              </a:defRPr>
            </a:pPr>
            <a:r>
              <a:t>'바쁘/VA', '고/EC', '힘들/VA', '겠/EP', '지만/EC', </a:t>
            </a:r>
          </a:p>
          <a:p>
            <a:pPr defTabSz="457200">
              <a:defRPr sz="3600">
                <a:solidFill>
                  <a:srgbClr val="000000"/>
                </a:solidFill>
                <a:latin typeface="Courier"/>
                <a:ea typeface="Courier"/>
                <a:cs typeface="Courier"/>
                <a:sym typeface="Courier"/>
              </a:defRPr>
            </a:pPr>
            <a:r>
              <a:t>'즐거운/VA+ETM', '마음/NNG', '으로/JKB', '돌아왔/VV+EP',</a:t>
            </a:r>
          </a:p>
        </p:txBody>
      </p:sp>
      <p:pic>
        <p:nvPicPr>
          <p:cNvPr id="355" name="이미지" descr="이미지"/>
          <p:cNvPicPr>
            <a:picLocks noChangeAspect="1"/>
          </p:cNvPicPr>
          <p:nvPr/>
        </p:nvPicPr>
        <p:blipFill>
          <a:blip r:embed="rId2">
            <a:extLst/>
          </a:blip>
          <a:stretch>
            <a:fillRect/>
          </a:stretch>
        </p:blipFill>
        <p:spPr>
          <a:xfrm>
            <a:off x="6504367" y="6010134"/>
            <a:ext cx="10092112" cy="6416065"/>
          </a:xfrm>
          <a:prstGeom prst="rect">
            <a:avLst/>
          </a:prstGeom>
          <a:ln w="12700">
            <a:miter lim="400000"/>
          </a:ln>
        </p:spPr>
      </p:pic>
      <p:pic>
        <p:nvPicPr>
          <p:cNvPr id="356" name="선 선" descr="선 선"/>
          <p:cNvPicPr>
            <a:picLocks noChangeAspect="0"/>
          </p:cNvPicPr>
          <p:nvPr/>
        </p:nvPicPr>
        <p:blipFill>
          <a:blip r:embed="rId3">
            <a:extLst/>
          </a:blip>
          <a:stretch>
            <a:fillRect/>
          </a:stretch>
        </p:blipFill>
        <p:spPr>
          <a:xfrm>
            <a:off x="6737124" y="7847134"/>
            <a:ext cx="7174457" cy="165101"/>
          </a:xfrm>
          <a:prstGeom prst="rect">
            <a:avLst/>
          </a:prstGeom>
        </p:spPr>
      </p:pic>
      <p:sp>
        <p:nvSpPr>
          <p:cNvPr id="358" name="'습니다/EF'"/>
          <p:cNvSpPr txBox="1"/>
          <p:nvPr/>
        </p:nvSpPr>
        <p:spPr>
          <a:xfrm>
            <a:off x="18467985" y="5128524"/>
            <a:ext cx="2672558" cy="67234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b="1" sz="3600">
                <a:solidFill>
                  <a:schemeClr val="accent5">
                    <a:lumOff val="-29866"/>
                  </a:schemeClr>
                </a:solidFill>
                <a:latin typeface="Courier"/>
                <a:ea typeface="Courier"/>
                <a:cs typeface="Courier"/>
                <a:sym typeface="Courier"/>
              </a:defRPr>
            </a:lvl1pPr>
          </a:lstStyle>
          <a:p>
            <a:pPr>
              <a:defRPr b="0">
                <a:solidFill>
                  <a:srgbClr val="000000"/>
                </a:solidFill>
              </a:defRPr>
            </a:pPr>
            <a:r>
              <a:rPr b="1">
                <a:solidFill>
                  <a:schemeClr val="accent5">
                    <a:lumOff val="-29866"/>
                  </a:schemeClr>
                </a:solidFill>
              </a:rPr>
              <a:t>'습니다/EF'</a:t>
            </a:r>
          </a:p>
        </p:txBody>
      </p:sp>
    </p:spTree>
  </p:cSld>
  <p:clrMapOvr>
    <a:masterClrMapping/>
  </p:clrMapOvr>
  <mc:AlternateContent xmlns:mc="http://schemas.openxmlformats.org/markup-compatibility/2006">
    <mc:Choice xmlns:p14="http://schemas.microsoft.com/office/powerpoint/2010/main" Requires="p14">
      <p:transition spd="slow" advClick="1" p14:dur="4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355"/>
                                        </p:tgtEl>
                                        <p:attrNameLst>
                                          <p:attrName>style.visibility</p:attrName>
                                        </p:attrNameLst>
                                      </p:cBhvr>
                                      <p:to>
                                        <p:strVal val="visible"/>
                                      </p:to>
                                    </p:set>
                                    <p:anim calcmode="lin" valueType="num">
                                      <p:cBhvr>
                                        <p:cTn id="7" dur="1000" fill="hold"/>
                                        <p:tgtEl>
                                          <p:spTgt spid="355"/>
                                        </p:tgtEl>
                                        <p:attrNameLst>
                                          <p:attrName>ppt_x</p:attrName>
                                        </p:attrNameLst>
                                      </p:cBhvr>
                                      <p:tavLst>
                                        <p:tav tm="0">
                                          <p:val>
                                            <p:strVal val="0-#ppt_w/2"/>
                                          </p:val>
                                        </p:tav>
                                        <p:tav tm="100000">
                                          <p:val>
                                            <p:strVal val="#ppt_x"/>
                                          </p:val>
                                        </p:tav>
                                      </p:tavLst>
                                    </p:anim>
                                    <p:anim calcmode="lin" valueType="num">
                                      <p:cBhvr>
                                        <p:cTn id="8" dur="1000" fill="hold"/>
                                        <p:tgtEl>
                                          <p:spTgt spid="35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2" grpId="2" fill="hold">
                                  <p:stCondLst>
                                    <p:cond delay="0"/>
                                  </p:stCondLst>
                                  <p:iterate type="el" backwards="0">
                                    <p:tmAbs val="0"/>
                                  </p:iterate>
                                  <p:childTnLst>
                                    <p:set>
                                      <p:cBhvr>
                                        <p:cTn id="12" fill="hold"/>
                                        <p:tgtEl>
                                          <p:spTgt spid="356"/>
                                        </p:tgtEl>
                                        <p:attrNameLst>
                                          <p:attrName>style.visibility</p:attrName>
                                        </p:attrNameLst>
                                      </p:cBhvr>
                                      <p:to>
                                        <p:strVal val="visible"/>
                                      </p:to>
                                    </p:set>
                                    <p:animEffect filter="wipe(left)" transition="in">
                                      <p:cBhvr>
                                        <p:cTn id="13" dur="1000"/>
                                        <p:tgtEl>
                                          <p:spTgt spid="3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5" grpId="1"/>
      <p:bldP build="whole" bldLvl="1" animBg="1" rev="0" advAuto="0" spid="356" grpId="2"/>
    </p:bld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높임말 -&gt; 반말 과정"/>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높임말 -&gt; 반말 과정</a:t>
            </a:r>
          </a:p>
        </p:txBody>
      </p:sp>
      <p:sp>
        <p:nvSpPr>
          <p:cNvPr id="361" name="어떻게 변환을 하였는가?"/>
          <p:cNvSpPr txBox="1"/>
          <p:nvPr>
            <p:ph type="title"/>
          </p:nvPr>
        </p:nvSpPr>
        <p:spPr>
          <a:prstGeom prst="rect">
            <a:avLst/>
          </a:prstGeom>
        </p:spPr>
        <p:txBody>
          <a:bodyPr/>
          <a:lstStyle>
            <a:lvl1pPr defTabSz="2365188">
              <a:defRPr spc="-164" sz="8245"/>
            </a:lvl1pPr>
          </a:lstStyle>
          <a:p>
            <a:pPr/>
            <a:r>
              <a:t>어떻게 변환을 하였는가?</a:t>
            </a:r>
          </a:p>
        </p:txBody>
      </p:sp>
      <p:sp>
        <p:nvSpPr>
          <p:cNvPr id="362" name="'바쁘/VA', '고/EC', '힘들/VA', '겠/EP', '지만/EC',…"/>
          <p:cNvSpPr txBox="1"/>
          <p:nvPr/>
        </p:nvSpPr>
        <p:spPr>
          <a:xfrm>
            <a:off x="1490934" y="4570101"/>
            <a:ext cx="20118976" cy="178919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defRPr sz="3600">
                <a:solidFill>
                  <a:srgbClr val="000000"/>
                </a:solidFill>
                <a:latin typeface="Courier"/>
                <a:ea typeface="Courier"/>
                <a:cs typeface="Courier"/>
                <a:sym typeface="Courier"/>
              </a:defRPr>
            </a:pPr>
            <a:r>
              <a:t>'바쁘/VA', '고/EC', '힘들/VA', '겠/EP', '지만/EC', </a:t>
            </a:r>
          </a:p>
          <a:p>
            <a:pPr defTabSz="457200">
              <a:defRPr sz="3600">
                <a:solidFill>
                  <a:srgbClr val="000000"/>
                </a:solidFill>
                <a:latin typeface="Courier"/>
                <a:ea typeface="Courier"/>
                <a:cs typeface="Courier"/>
                <a:sym typeface="Courier"/>
              </a:defRPr>
            </a:pPr>
            <a:r>
              <a:t>'즐거운/VA+ETM', '마음/NNG', '으로/JKB', '돌아왔/VV+EP', </a:t>
            </a:r>
            <a:r>
              <a:rPr b="1">
                <a:solidFill>
                  <a:schemeClr val="accent5">
                    <a:lumOff val="-29866"/>
                  </a:schemeClr>
                </a:solidFill>
              </a:rPr>
              <a:t>'다/EF'</a:t>
            </a:r>
          </a:p>
        </p:txBody>
      </p:sp>
      <p:sp>
        <p:nvSpPr>
          <p:cNvPr id="363" name="바쁘고 힘들겠지만 즐거운 마음으로 돌아왔다."/>
          <p:cNvSpPr txBox="1"/>
          <p:nvPr/>
        </p:nvSpPr>
        <p:spPr>
          <a:xfrm>
            <a:off x="6060212" y="8827175"/>
            <a:ext cx="10980421" cy="8711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바쁘고 힘들겠지만 즐거운 마음으로 돌아왔다.</a:t>
            </a:r>
          </a:p>
        </p:txBody>
      </p:sp>
      <p:sp>
        <p:nvSpPr>
          <p:cNvPr id="364" name="선"/>
          <p:cNvSpPr/>
          <p:nvPr/>
        </p:nvSpPr>
        <p:spPr>
          <a:xfrm>
            <a:off x="11550423" y="6432504"/>
            <a:ext cx="1" cy="1433164"/>
          </a:xfrm>
          <a:prstGeom prst="line">
            <a:avLst/>
          </a:prstGeom>
          <a:ln w="165100">
            <a:solidFill>
              <a:schemeClr val="accent1">
                <a:hueOff val="369924"/>
                <a:lumOff val="-30816"/>
              </a:schemeClr>
            </a:solidFill>
            <a:miter lim="400000"/>
            <a:tailEnd type="triangle"/>
          </a:ln>
        </p:spPr>
        <p:txBody>
          <a:bodyPr lIns="50800" tIns="50800" rIns="50800" bIns="50800" anchor="ctr"/>
          <a:lstStyle/>
          <a:p>
            <a:pPr/>
          </a:p>
        </p:txBody>
      </p:sp>
      <p:sp>
        <p:nvSpPr>
          <p:cNvPr id="365" name="'다/EF'"/>
          <p:cNvSpPr txBox="1"/>
          <p:nvPr/>
        </p:nvSpPr>
        <p:spPr>
          <a:xfrm>
            <a:off x="17687584" y="5128524"/>
            <a:ext cx="1881603" cy="67234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b="1" sz="3600">
                <a:solidFill>
                  <a:schemeClr val="accent5">
                    <a:lumOff val="-29866"/>
                  </a:schemeClr>
                </a:solidFill>
                <a:latin typeface="Courier"/>
                <a:ea typeface="Courier"/>
                <a:cs typeface="Courier"/>
                <a:sym typeface="Courier"/>
              </a:defRPr>
            </a:lvl1pPr>
          </a:lstStyle>
          <a:p>
            <a:pPr>
              <a:defRPr b="0">
                <a:solidFill>
                  <a:srgbClr val="000000"/>
                </a:solidFill>
              </a:defRPr>
            </a:pPr>
            <a:r>
              <a:rPr b="1">
                <a:solidFill>
                  <a:schemeClr val="accent5">
                    <a:lumOff val="-29866"/>
                  </a:schemeClr>
                </a:solidFill>
              </a:rPr>
              <a:t>'다/EF'</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mph" nodeType="clickEffect" presetSubtype="0" presetID="35" grpId="1" repeatCount="4000" fill="hold">
                                  <p:stCondLst>
                                    <p:cond delay="0"/>
                                  </p:stCondLst>
                                  <p:childTnLst>
                                    <p:anim calcmode="discrete" valueType="str">
                                      <p:cBhvr>
                                        <p:cTn id="6" dur="1000" fill="hold"/>
                                        <p:tgtEl>
                                          <p:spTgt spid="36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5" grpId="1"/>
    </p:bld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7" name="높임말 -&gt; 반말 변환 예시"/>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높임말 -&gt; 반말 변환 예시</a:t>
            </a:r>
          </a:p>
        </p:txBody>
      </p:sp>
      <p:sp>
        <p:nvSpPr>
          <p:cNvPr id="368" name="어떻게 변환을 하였는가?"/>
          <p:cNvSpPr txBox="1"/>
          <p:nvPr>
            <p:ph type="title"/>
          </p:nvPr>
        </p:nvSpPr>
        <p:spPr>
          <a:prstGeom prst="rect">
            <a:avLst/>
          </a:prstGeom>
        </p:spPr>
        <p:txBody>
          <a:bodyPr/>
          <a:lstStyle>
            <a:lvl1pPr defTabSz="2365188">
              <a:defRPr spc="-164" sz="8245"/>
            </a:lvl1pPr>
          </a:lstStyle>
          <a:p>
            <a:pPr/>
            <a:r>
              <a:t>어떻게 변환을 하였는가?</a:t>
            </a:r>
          </a:p>
        </p:txBody>
      </p:sp>
      <p:sp>
        <p:nvSpPr>
          <p:cNvPr id="369" name="'바쁘/VA', '고/EC', '힘들/VA', '겠/EP', '지만/EC',…"/>
          <p:cNvSpPr txBox="1"/>
          <p:nvPr/>
        </p:nvSpPr>
        <p:spPr>
          <a:xfrm>
            <a:off x="1490934" y="4570101"/>
            <a:ext cx="20118976" cy="178919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defRPr sz="3600">
                <a:solidFill>
                  <a:srgbClr val="000000"/>
                </a:solidFill>
                <a:latin typeface="Courier"/>
                <a:ea typeface="Courier"/>
                <a:cs typeface="Courier"/>
                <a:sym typeface="Courier"/>
              </a:defRPr>
            </a:pPr>
            <a:r>
              <a:t>'바쁘/VA', '고/EC', '힘들/VA', '겠/EP', '지만/EC', </a:t>
            </a:r>
          </a:p>
          <a:p>
            <a:pPr defTabSz="457200">
              <a:defRPr sz="3600">
                <a:solidFill>
                  <a:srgbClr val="000000"/>
                </a:solidFill>
                <a:latin typeface="Courier"/>
                <a:ea typeface="Courier"/>
                <a:cs typeface="Courier"/>
                <a:sym typeface="Courier"/>
              </a:defRPr>
            </a:pPr>
            <a:r>
              <a:t>'즐거운/VA+ETM', '마음/NNG', '으로/JKB', '돌아왔/VV+EP', </a:t>
            </a:r>
            <a:r>
              <a:rPr b="1">
                <a:solidFill>
                  <a:schemeClr val="accent5">
                    <a:lumOff val="-29866"/>
                  </a:schemeClr>
                </a:solidFill>
              </a:rPr>
              <a:t>'다/EF'</a:t>
            </a:r>
          </a:p>
        </p:txBody>
      </p:sp>
      <p:sp>
        <p:nvSpPr>
          <p:cNvPr id="370" name="어떤 형태소인지, 또한 앞에 나온 형태소가 무엇인지에 따라 사전을 다르게 구현해서 해당하는 형태소가 바뀌도록 구현하였다."/>
          <p:cNvSpPr txBox="1"/>
          <p:nvPr/>
        </p:nvSpPr>
        <p:spPr>
          <a:xfrm>
            <a:off x="3261236" y="8543731"/>
            <a:ext cx="17861528" cy="165831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4800"/>
            </a:lvl1pPr>
          </a:lstStyle>
          <a:p>
            <a:pPr/>
            <a:r>
              <a:t>어떤 형태소인지, 또한 앞에 나온 형태소가 무엇인지에 따라 사전을 다르게 구현해서 해당하는 형태소가 바뀌도록 구현하였다.</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Google Translate, Papago, Kakao i 번역"/>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Google Translate, Papago, Kakao i 번역</a:t>
            </a:r>
          </a:p>
        </p:txBody>
      </p:sp>
      <p:sp>
        <p:nvSpPr>
          <p:cNvPr id="373" name="현존하는 번역기와의 차별화"/>
          <p:cNvSpPr txBox="1"/>
          <p:nvPr>
            <p:ph type="title"/>
          </p:nvPr>
        </p:nvSpPr>
        <p:spPr>
          <a:prstGeom prst="rect">
            <a:avLst/>
          </a:prstGeom>
        </p:spPr>
        <p:txBody>
          <a:bodyPr/>
          <a:lstStyle>
            <a:lvl1pPr defTabSz="2365188">
              <a:defRPr spc="-164" sz="8245"/>
            </a:lvl1pPr>
          </a:lstStyle>
          <a:p>
            <a:pPr/>
            <a:r>
              <a:t>현존하는 번역기와의 차별화</a:t>
            </a:r>
          </a:p>
        </p:txBody>
      </p:sp>
      <p:pic>
        <p:nvPicPr>
          <p:cNvPr id="374" name="이미지" descr="이미지"/>
          <p:cNvPicPr>
            <a:picLocks noChangeAspect="1"/>
          </p:cNvPicPr>
          <p:nvPr/>
        </p:nvPicPr>
        <p:blipFill>
          <a:blip r:embed="rId2">
            <a:extLst/>
          </a:blip>
          <a:stretch>
            <a:fillRect/>
          </a:stretch>
        </p:blipFill>
        <p:spPr>
          <a:xfrm>
            <a:off x="1438030" y="4073555"/>
            <a:ext cx="2657118" cy="2657118"/>
          </a:xfrm>
          <a:prstGeom prst="rect">
            <a:avLst/>
          </a:prstGeom>
          <a:ln w="12700">
            <a:miter lim="400000"/>
          </a:ln>
        </p:spPr>
      </p:pic>
      <p:pic>
        <p:nvPicPr>
          <p:cNvPr id="375" name="이미지" descr="이미지"/>
          <p:cNvPicPr>
            <a:picLocks noChangeAspect="1"/>
          </p:cNvPicPr>
          <p:nvPr/>
        </p:nvPicPr>
        <p:blipFill>
          <a:blip r:embed="rId3">
            <a:extLst/>
          </a:blip>
          <a:stretch>
            <a:fillRect/>
          </a:stretch>
        </p:blipFill>
        <p:spPr>
          <a:xfrm>
            <a:off x="12568265" y="4582671"/>
            <a:ext cx="2140285" cy="2843298"/>
          </a:xfrm>
          <a:prstGeom prst="rect">
            <a:avLst/>
          </a:prstGeom>
          <a:ln w="12700">
            <a:miter lim="400000"/>
          </a:ln>
        </p:spPr>
      </p:pic>
      <p:pic>
        <p:nvPicPr>
          <p:cNvPr id="376" name="이미지" descr="이미지"/>
          <p:cNvPicPr>
            <a:picLocks noChangeAspect="0"/>
          </p:cNvPicPr>
          <p:nvPr/>
        </p:nvPicPr>
        <p:blipFill>
          <a:blip r:embed="rId4">
            <a:extLst/>
          </a:blip>
          <a:stretch>
            <a:fillRect/>
          </a:stretch>
        </p:blipFill>
        <p:spPr>
          <a:xfrm>
            <a:off x="7004463" y="10003942"/>
            <a:ext cx="4819430" cy="2493325"/>
          </a:xfrm>
          <a:prstGeom prst="rect">
            <a:avLst/>
          </a:prstGeom>
        </p:spPr>
      </p:pic>
      <p:sp>
        <p:nvSpPr>
          <p:cNvPr id="377" name="설명 풍선"/>
          <p:cNvSpPr/>
          <p:nvPr/>
        </p:nvSpPr>
        <p:spPr>
          <a:xfrm>
            <a:off x="4161992" y="4295626"/>
            <a:ext cx="7730333" cy="45934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476" y="0"/>
                </a:moveTo>
                <a:cubicBezTo>
                  <a:pt x="3147" y="0"/>
                  <a:pt x="2056" y="1704"/>
                  <a:pt x="1930" y="3884"/>
                </a:cubicBezTo>
                <a:lnTo>
                  <a:pt x="0" y="5037"/>
                </a:lnTo>
                <a:lnTo>
                  <a:pt x="1916" y="6179"/>
                </a:lnTo>
                <a:lnTo>
                  <a:pt x="1916" y="17293"/>
                </a:lnTo>
                <a:cubicBezTo>
                  <a:pt x="1916" y="19671"/>
                  <a:pt x="3062" y="21600"/>
                  <a:pt x="4476" y="21600"/>
                </a:cubicBezTo>
                <a:lnTo>
                  <a:pt x="19041" y="21600"/>
                </a:lnTo>
                <a:cubicBezTo>
                  <a:pt x="20454" y="21600"/>
                  <a:pt x="21600" y="19671"/>
                  <a:pt x="21600" y="17293"/>
                </a:cubicBezTo>
                <a:lnTo>
                  <a:pt x="21600" y="4307"/>
                </a:lnTo>
                <a:cubicBezTo>
                  <a:pt x="21600" y="1929"/>
                  <a:pt x="20454" y="0"/>
                  <a:pt x="19041" y="0"/>
                </a:cubicBezTo>
                <a:lnTo>
                  <a:pt x="4476" y="0"/>
                </a:lnTo>
                <a:close/>
              </a:path>
            </a:pathLst>
          </a:custGeom>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pic>
        <p:nvPicPr>
          <p:cNvPr id="378" name="이미지" descr="이미지"/>
          <p:cNvPicPr>
            <a:picLocks noChangeAspect="1"/>
          </p:cNvPicPr>
          <p:nvPr/>
        </p:nvPicPr>
        <p:blipFill>
          <a:blip r:embed="rId5">
            <a:extLst/>
          </a:blip>
          <a:stretch>
            <a:fillRect/>
          </a:stretch>
        </p:blipFill>
        <p:spPr>
          <a:xfrm>
            <a:off x="5346617" y="5389563"/>
            <a:ext cx="5970180" cy="2936874"/>
          </a:xfrm>
          <a:prstGeom prst="rect">
            <a:avLst/>
          </a:prstGeom>
          <a:ln w="12700">
            <a:miter lim="400000"/>
          </a:ln>
        </p:spPr>
      </p:pic>
      <p:sp>
        <p:nvSpPr>
          <p:cNvPr id="379" name="설명 풍선"/>
          <p:cNvSpPr/>
          <p:nvPr/>
        </p:nvSpPr>
        <p:spPr>
          <a:xfrm>
            <a:off x="14565993" y="2522886"/>
            <a:ext cx="7889876" cy="45934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822" y="0"/>
                </a:moveTo>
                <a:cubicBezTo>
                  <a:pt x="3437" y="0"/>
                  <a:pt x="2314" y="1929"/>
                  <a:pt x="2314" y="4307"/>
                </a:cubicBezTo>
                <a:lnTo>
                  <a:pt x="2314" y="10128"/>
                </a:lnTo>
                <a:lnTo>
                  <a:pt x="0" y="11272"/>
                </a:lnTo>
                <a:lnTo>
                  <a:pt x="2314" y="12416"/>
                </a:lnTo>
                <a:lnTo>
                  <a:pt x="2314" y="17293"/>
                </a:lnTo>
                <a:cubicBezTo>
                  <a:pt x="2314" y="19671"/>
                  <a:pt x="3437" y="21600"/>
                  <a:pt x="4822" y="21600"/>
                </a:cubicBezTo>
                <a:lnTo>
                  <a:pt x="19092" y="21600"/>
                </a:lnTo>
                <a:cubicBezTo>
                  <a:pt x="20477" y="21600"/>
                  <a:pt x="21600" y="19671"/>
                  <a:pt x="21600" y="17293"/>
                </a:cubicBezTo>
                <a:lnTo>
                  <a:pt x="21600" y="4307"/>
                </a:lnTo>
                <a:cubicBezTo>
                  <a:pt x="21600" y="1929"/>
                  <a:pt x="20477" y="0"/>
                  <a:pt x="19092" y="0"/>
                </a:cubicBezTo>
                <a:lnTo>
                  <a:pt x="4822" y="0"/>
                </a:lnTo>
                <a:close/>
              </a:path>
            </a:pathLst>
          </a:custGeom>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pic>
        <p:nvPicPr>
          <p:cNvPr id="380" name="이미지" descr="이미지"/>
          <p:cNvPicPr>
            <a:picLocks noChangeAspect="1"/>
          </p:cNvPicPr>
          <p:nvPr/>
        </p:nvPicPr>
        <p:blipFill>
          <a:blip r:embed="rId6">
            <a:extLst/>
          </a:blip>
          <a:stretch>
            <a:fillRect/>
          </a:stretch>
        </p:blipFill>
        <p:spPr>
          <a:xfrm>
            <a:off x="15607910" y="3956845"/>
            <a:ext cx="6671986" cy="2065018"/>
          </a:xfrm>
          <a:prstGeom prst="rect">
            <a:avLst/>
          </a:prstGeom>
          <a:ln w="12700">
            <a:miter lim="400000"/>
          </a:ln>
        </p:spPr>
      </p:pic>
      <p:sp>
        <p:nvSpPr>
          <p:cNvPr id="381" name="설명 풍선"/>
          <p:cNvSpPr/>
          <p:nvPr/>
        </p:nvSpPr>
        <p:spPr>
          <a:xfrm>
            <a:off x="11890509" y="8510673"/>
            <a:ext cx="8955883" cy="4914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900" y="0"/>
                </a:moveTo>
                <a:cubicBezTo>
                  <a:pt x="3595" y="0"/>
                  <a:pt x="2537" y="1928"/>
                  <a:pt x="2537" y="4306"/>
                </a:cubicBezTo>
                <a:lnTo>
                  <a:pt x="2537" y="13378"/>
                </a:lnTo>
                <a:lnTo>
                  <a:pt x="0" y="14520"/>
                </a:lnTo>
                <a:lnTo>
                  <a:pt x="2537" y="15665"/>
                </a:lnTo>
                <a:lnTo>
                  <a:pt x="2537" y="17294"/>
                </a:lnTo>
                <a:cubicBezTo>
                  <a:pt x="2537" y="19672"/>
                  <a:pt x="3595" y="21600"/>
                  <a:pt x="4900" y="21600"/>
                </a:cubicBezTo>
                <a:lnTo>
                  <a:pt x="19237" y="21600"/>
                </a:lnTo>
                <a:cubicBezTo>
                  <a:pt x="20542" y="21600"/>
                  <a:pt x="21600" y="19672"/>
                  <a:pt x="21600" y="17294"/>
                </a:cubicBezTo>
                <a:lnTo>
                  <a:pt x="21600" y="4306"/>
                </a:lnTo>
                <a:cubicBezTo>
                  <a:pt x="21600" y="1928"/>
                  <a:pt x="20542" y="0"/>
                  <a:pt x="19237" y="0"/>
                </a:cubicBezTo>
                <a:lnTo>
                  <a:pt x="4900" y="0"/>
                </a:lnTo>
                <a:close/>
              </a:path>
            </a:pathLst>
          </a:custGeom>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pic>
        <p:nvPicPr>
          <p:cNvPr id="382" name="이미지" descr="이미지"/>
          <p:cNvPicPr>
            <a:picLocks noChangeAspect="1"/>
          </p:cNvPicPr>
          <p:nvPr/>
        </p:nvPicPr>
        <p:blipFill>
          <a:blip r:embed="rId7">
            <a:extLst/>
          </a:blip>
          <a:stretch>
            <a:fillRect/>
          </a:stretch>
        </p:blipFill>
        <p:spPr>
          <a:xfrm>
            <a:off x="13344693" y="9092985"/>
            <a:ext cx="7135075" cy="3846157"/>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mph" nodeType="clickEffect" presetSubtype="0" presetID="6" grpId="1" accel="50000" decel="50000" fill="hold">
                                  <p:stCondLst>
                                    <p:cond delay="0"/>
                                  </p:stCondLst>
                                  <p:childTnLst>
                                    <p:animScale>
                                      <p:cBhvr>
                                        <p:cTn id="6" dur="1000" fill="hold"/>
                                        <p:tgtEl>
                                          <p:spTgt spid="378"/>
                                        </p:tgtEl>
                                      </p:cBhvr>
                                      <p:by x="233057" y="233057"/>
                                    </p:animScale>
                                  </p:childTnLst>
                                </p:cTn>
                              </p:par>
                            </p:childTnLst>
                          </p:cTn>
                        </p:par>
                      </p:childTnLst>
                    </p:cTn>
                  </p:par>
                  <p:par>
                    <p:cTn id="7" fill="hold">
                      <p:stCondLst>
                        <p:cond delay="indefinite"/>
                      </p:stCondLst>
                      <p:childTnLst>
                        <p:par>
                          <p:cTn id="8" fill="hold">
                            <p:stCondLst>
                              <p:cond delay="0"/>
                            </p:stCondLst>
                            <p:childTnLst>
                              <p:par>
                                <p:cTn id="9" presetClass="exit" nodeType="clickEffect" presetSubtype="0" presetID="1" grpId="2" fill="hold">
                                  <p:stCondLst>
                                    <p:cond delay="0"/>
                                  </p:stCondLst>
                                  <p:iterate type="el" backwards="0">
                                    <p:tmAbs val="0"/>
                                  </p:iterate>
                                  <p:childTnLst>
                                    <p:set>
                                      <p:cBhvr>
                                        <p:cTn id="10" fill="hold">
                                          <p:stCondLst>
                                            <p:cond delay="0"/>
                                          </p:stCondLst>
                                        </p:cTn>
                                        <p:tgtEl>
                                          <p:spTgt spid="37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Class="emph" nodeType="clickEffect" presetSubtype="0" presetID="6" grpId="3" accel="50000" decel="50000" fill="hold">
                                  <p:stCondLst>
                                    <p:cond delay="0"/>
                                  </p:stCondLst>
                                  <p:childTnLst>
                                    <p:animScale>
                                      <p:cBhvr>
                                        <p:cTn id="14" dur="1000" fill="hold"/>
                                        <p:tgtEl>
                                          <p:spTgt spid="380"/>
                                        </p:tgtEl>
                                      </p:cBhvr>
                                      <p:by x="334402" y="334402"/>
                                    </p:animScale>
                                  </p:childTnLst>
                                </p:cTn>
                              </p:par>
                            </p:childTnLst>
                          </p:cTn>
                        </p:par>
                        <p:par>
                          <p:cTn id="15" fill="hold">
                            <p:stCondLst>
                              <p:cond delay="0"/>
                            </p:stCondLst>
                            <p:childTnLst>
                              <p:par>
                                <p:cTn id="16" presetClass="path" nodeType="withEffect" presetSubtype="0" presetID="-1" grpId="4" accel="50000" decel="50000" fill="hold">
                                  <p:stCondLst>
                                    <p:cond delay="0"/>
                                  </p:stCondLst>
                                  <p:childTnLst>
                                    <p:animMotion path="M 0.000000 0.000000 L -0.237733 0.136238" origin="layout" pathEditMode="relative">
                                      <p:cBhvr>
                                        <p:cTn id="17" dur="1000" fill="hold"/>
                                        <p:tgtEl>
                                          <p:spTgt spid="380"/>
                                        </p:tgtEl>
                                        <p:attrNameLst>
                                          <p:attrName>ppt_x</p:attrName>
                                          <p:attrName>ppt_y</p:attrName>
                                        </p:attrNameLst>
                                      </p:cBhvr>
                                    </p:animMotion>
                                  </p:childTnLst>
                                </p:cTn>
                              </p:par>
                            </p:childTnLst>
                          </p:cTn>
                        </p:par>
                      </p:childTnLst>
                    </p:cTn>
                  </p:par>
                  <p:par>
                    <p:cTn id="18" fill="hold">
                      <p:stCondLst>
                        <p:cond delay="indefinite"/>
                      </p:stCondLst>
                      <p:childTnLst>
                        <p:par>
                          <p:cTn id="19" fill="hold">
                            <p:stCondLst>
                              <p:cond delay="0"/>
                            </p:stCondLst>
                            <p:childTnLst>
                              <p:par>
                                <p:cTn id="20" presetClass="exit" nodeType="clickEffect" presetSubtype="0" presetID="1" grpId="5" fill="hold">
                                  <p:stCondLst>
                                    <p:cond delay="0"/>
                                  </p:stCondLst>
                                  <p:iterate type="el" backwards="0">
                                    <p:tmAbs val="0"/>
                                  </p:iterate>
                                  <p:childTnLst>
                                    <p:set>
                                      <p:cBhvr>
                                        <p:cTn id="21" fill="hold">
                                          <p:stCondLst>
                                            <p:cond delay="0"/>
                                          </p:stCondLst>
                                        </p:cTn>
                                        <p:tgtEl>
                                          <p:spTgt spid="380"/>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Class="emph" nodeType="clickEffect" presetSubtype="0" presetID="6" grpId="6" accel="50000" decel="50000" fill="hold">
                                  <p:stCondLst>
                                    <p:cond delay="0"/>
                                  </p:stCondLst>
                                  <p:childTnLst>
                                    <p:animScale>
                                      <p:cBhvr>
                                        <p:cTn id="25" dur="1000" fill="hold"/>
                                        <p:tgtEl>
                                          <p:spTgt spid="382"/>
                                        </p:tgtEl>
                                      </p:cBhvr>
                                      <p:by x="207629" y="207629"/>
                                    </p:animScale>
                                  </p:childTnLst>
                                </p:cTn>
                              </p:par>
                            </p:childTnLst>
                          </p:cTn>
                        </p:par>
                        <p:par>
                          <p:cTn id="26" fill="hold">
                            <p:stCondLst>
                              <p:cond delay="0"/>
                            </p:stCondLst>
                            <p:childTnLst>
                              <p:par>
                                <p:cTn id="27" presetClass="path" nodeType="withEffect" presetSubtype="0" presetID="-1" grpId="7" accel="50000" decel="50000" fill="hold">
                                  <p:stCondLst>
                                    <p:cond delay="0"/>
                                  </p:stCondLst>
                                  <p:childTnLst>
                                    <p:animMotion path="M 0.000000 0.000000 L -0.055838 -0.097221" origin="layout" pathEditMode="relative">
                                      <p:cBhvr>
                                        <p:cTn id="28" dur="1000" fill="hold"/>
                                        <p:tgtEl>
                                          <p:spTgt spid="382"/>
                                        </p:tgtEl>
                                        <p:attrNameLst>
                                          <p:attrName>ppt_x</p:attrName>
                                          <p:attrName>ppt_y</p:attrName>
                                        </p:attrNameLst>
                                      </p:cBhvr>
                                    </p:animMotion>
                                  </p:childTnLst>
                                </p:cTn>
                              </p:par>
                            </p:childTnLst>
                          </p:cTn>
                        </p:par>
                      </p:childTnLst>
                    </p:cTn>
                  </p:par>
                  <p:par>
                    <p:cTn id="29" fill="hold">
                      <p:stCondLst>
                        <p:cond delay="indefinite"/>
                      </p:stCondLst>
                      <p:childTnLst>
                        <p:par>
                          <p:cTn id="30" fill="hold">
                            <p:stCondLst>
                              <p:cond delay="0"/>
                            </p:stCondLst>
                            <p:childTnLst>
                              <p:par>
                                <p:cTn id="31" presetClass="exit" nodeType="clickEffect" presetSubtype="0" presetID="1" grpId="8" fill="hold">
                                  <p:stCondLst>
                                    <p:cond delay="0"/>
                                  </p:stCondLst>
                                  <p:iterate type="el" backwards="0">
                                    <p:tmAbs val="0"/>
                                  </p:iterate>
                                  <p:childTnLst>
                                    <p:set>
                                      <p:cBhvr>
                                        <p:cTn id="32" fill="hold">
                                          <p:stCondLst>
                                            <p:cond delay="0"/>
                                          </p:stCondLst>
                                        </p:cTn>
                                        <p:tgtEl>
                                          <p:spTgt spid="38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8" grpId="2"/>
      <p:bldP build="whole" bldLvl="1" animBg="1" rev="0" advAuto="0" spid="380" grpId="5"/>
      <p:bldP build="whole" bldLvl="1" animBg="1" rev="0" advAuto="0" spid="382" grpId="6"/>
      <p:bldP build="whole" bldLvl="1" animBg="1" rev="0" advAuto="0" spid="382" grpId="8"/>
      <p:bldP build="whole" bldLvl="1" animBg="1" rev="0" advAuto="0" spid="380" grpId="3"/>
      <p:bldP build="whole" bldLvl="1" animBg="1" rev="0" advAuto="0" spid="378" grpId="1"/>
    </p:bld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 name="반말로 이루어진 Data로 Trai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반말로 이루어진 Data로 Train</a:t>
            </a:r>
          </a:p>
        </p:txBody>
      </p:sp>
      <p:sp>
        <p:nvSpPr>
          <p:cNvPr id="385" name="높임말-&gt;반말 데이터로 Train을 해봤다."/>
          <p:cNvSpPr txBox="1"/>
          <p:nvPr>
            <p:ph type="title"/>
          </p:nvPr>
        </p:nvSpPr>
        <p:spPr>
          <a:prstGeom prst="rect">
            <a:avLst/>
          </a:prstGeom>
        </p:spPr>
        <p:txBody>
          <a:bodyPr/>
          <a:lstStyle>
            <a:lvl1pPr defTabSz="2365188">
              <a:defRPr spc="-164" sz="8245"/>
            </a:lvl1pPr>
          </a:lstStyle>
          <a:p>
            <a:pPr/>
            <a:r>
              <a:t>높임말-&gt;반말 데이터로 Train을 해봤다.</a:t>
            </a:r>
          </a:p>
        </p:txBody>
      </p:sp>
      <p:pic>
        <p:nvPicPr>
          <p:cNvPr id="386" name="이미지" descr="이미지"/>
          <p:cNvPicPr>
            <a:picLocks noChangeAspect="1"/>
          </p:cNvPicPr>
          <p:nvPr/>
        </p:nvPicPr>
        <p:blipFill>
          <a:blip r:embed="rId2">
            <a:extLst/>
          </a:blip>
          <a:stretch>
            <a:fillRect/>
          </a:stretch>
        </p:blipFill>
        <p:spPr>
          <a:xfrm>
            <a:off x="1456747" y="4624453"/>
            <a:ext cx="10097774" cy="6542220"/>
          </a:xfrm>
          <a:prstGeom prst="rect">
            <a:avLst/>
          </a:prstGeom>
          <a:ln w="12700">
            <a:miter lim="400000"/>
          </a:ln>
        </p:spPr>
      </p:pic>
      <p:sp>
        <p:nvSpPr>
          <p:cNvPr id="387" name="현재 Training하고 있는 데이터는 마침표 문제를 해결하지 않은 데이터이다."/>
          <p:cNvSpPr txBox="1"/>
          <p:nvPr/>
        </p:nvSpPr>
        <p:spPr>
          <a:xfrm>
            <a:off x="11582185" y="7093544"/>
            <a:ext cx="11348834" cy="16040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4600">
                <a:solidFill>
                  <a:schemeClr val="accent5">
                    <a:lumOff val="-29866"/>
                  </a:schemeClr>
                </a:solidFill>
              </a:defRPr>
            </a:lvl1pPr>
          </a:lstStyle>
          <a:p>
            <a:pPr/>
            <a:r>
              <a:t>현재 Training하고 있는 데이터는 마침표 문제를 해결하지 않은 데이터이다. </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계획 및 자문"/>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계획 및 자문</a:t>
            </a:r>
          </a:p>
        </p:txBody>
      </p:sp>
      <p:sp>
        <p:nvSpPr>
          <p:cNvPr id="390" name="앞으로의 개선 방향 및 질문"/>
          <p:cNvSpPr txBox="1"/>
          <p:nvPr>
            <p:ph type="title"/>
          </p:nvPr>
        </p:nvSpPr>
        <p:spPr>
          <a:prstGeom prst="rect">
            <a:avLst/>
          </a:prstGeom>
        </p:spPr>
        <p:txBody>
          <a:bodyPr/>
          <a:lstStyle>
            <a:lvl1pPr defTabSz="2365188">
              <a:defRPr spc="-164" sz="8245"/>
            </a:lvl1pPr>
          </a:lstStyle>
          <a:p>
            <a:pPr/>
            <a:r>
              <a:t>앞으로의 개선 방향 및 질문</a:t>
            </a:r>
          </a:p>
        </p:txBody>
      </p:sp>
      <p:sp>
        <p:nvSpPr>
          <p:cNvPr id="391" name="높임말 -&gt; 반말…"/>
          <p:cNvSpPr/>
          <p:nvPr/>
        </p:nvSpPr>
        <p:spPr>
          <a:xfrm>
            <a:off x="2286826" y="3830611"/>
            <a:ext cx="4534646" cy="4534646"/>
          </a:xfrm>
          <a:prstGeom prst="ellipse">
            <a:avLst/>
          </a:prstGeom>
          <a:solidFill>
            <a:srgbClr val="FFFFFF"/>
          </a:solidFill>
          <a:ln w="101600">
            <a:solidFill>
              <a:schemeClr val="accent1">
                <a:lumOff val="-13575"/>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defTabSz="825500">
              <a:defRPr b="1" sz="4500">
                <a:solidFill>
                  <a:schemeClr val="accent1">
                    <a:lumOff val="-13575"/>
                  </a:schemeClr>
                </a:solidFill>
              </a:defRPr>
            </a:pPr>
            <a:r>
              <a:t>높임말 -&gt; 반말</a:t>
            </a:r>
          </a:p>
          <a:p>
            <a:pPr defTabSz="825500">
              <a:defRPr b="1" sz="4500">
                <a:solidFill>
                  <a:schemeClr val="accent1">
                    <a:lumOff val="-13575"/>
                  </a:schemeClr>
                </a:solidFill>
              </a:defRPr>
            </a:pPr>
            <a:r>
              <a:t>변환 Data</a:t>
            </a:r>
          </a:p>
        </p:txBody>
      </p:sp>
      <p:sp>
        <p:nvSpPr>
          <p:cNvPr id="392" name="반말 -&gt; 높임말…"/>
          <p:cNvSpPr/>
          <p:nvPr/>
        </p:nvSpPr>
        <p:spPr>
          <a:xfrm>
            <a:off x="7653704" y="6377370"/>
            <a:ext cx="4534646" cy="4534645"/>
          </a:xfrm>
          <a:prstGeom prst="ellipse">
            <a:avLst/>
          </a:prstGeom>
          <a:solidFill>
            <a:srgbClr val="FFFFFF"/>
          </a:solidFill>
          <a:ln w="101600">
            <a:solidFill>
              <a:schemeClr val="accent1">
                <a:lumOff val="-13575"/>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defTabSz="825500">
              <a:defRPr b="1" sz="4500">
                <a:solidFill>
                  <a:schemeClr val="accent1">
                    <a:lumOff val="-13575"/>
                  </a:schemeClr>
                </a:solidFill>
              </a:defRPr>
            </a:pPr>
            <a:r>
              <a:t>반말 -&gt; 높임말</a:t>
            </a:r>
          </a:p>
          <a:p>
            <a:pPr defTabSz="825500">
              <a:defRPr b="1" sz="4500">
                <a:solidFill>
                  <a:schemeClr val="accent1">
                    <a:lumOff val="-13575"/>
                  </a:schemeClr>
                </a:solidFill>
              </a:defRPr>
            </a:pPr>
            <a:r>
              <a:t>변환 Data</a:t>
            </a:r>
          </a:p>
        </p:txBody>
      </p:sp>
      <p:sp>
        <p:nvSpPr>
          <p:cNvPr id="393" name="Model"/>
          <p:cNvSpPr/>
          <p:nvPr/>
        </p:nvSpPr>
        <p:spPr>
          <a:xfrm>
            <a:off x="17511354" y="4566739"/>
            <a:ext cx="4828526" cy="4828525"/>
          </a:xfrm>
          <a:prstGeom prst="ellipse">
            <a:avLst/>
          </a:prstGeom>
          <a:solidFill>
            <a:srgbClr val="004FCB"/>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b="1" sz="4500">
                <a:solidFill>
                  <a:srgbClr val="FFFDFB"/>
                </a:solidFill>
              </a:defRPr>
            </a:lvl1pPr>
          </a:lstStyle>
          <a:p>
            <a:pPr/>
            <a:r>
              <a:t>Model</a:t>
            </a:r>
          </a:p>
        </p:txBody>
      </p:sp>
      <p:cxnSp>
        <p:nvCxnSpPr>
          <p:cNvPr id="394" name="연결선"/>
          <p:cNvCxnSpPr>
            <a:stCxn id="391" idx="0"/>
            <a:endCxn id="393" idx="0"/>
          </p:cNvCxnSpPr>
          <p:nvPr/>
        </p:nvCxnSpPr>
        <p:spPr>
          <a:xfrm>
            <a:off x="4554148" y="6097933"/>
            <a:ext cx="15371469" cy="883069"/>
          </a:xfrm>
          <a:prstGeom prst="straightConnector1">
            <a:avLst/>
          </a:prstGeom>
          <a:ln w="76200" cap="rnd">
            <a:solidFill>
              <a:schemeClr val="accent1">
                <a:lumOff val="-13575"/>
              </a:schemeClr>
            </a:solidFill>
            <a:miter lim="400000"/>
            <a:headEnd type="triangle"/>
            <a:tailEnd type="triangle"/>
          </a:ln>
        </p:spPr>
      </p:cxnSp>
      <p:cxnSp>
        <p:nvCxnSpPr>
          <p:cNvPr id="395" name="연결선"/>
          <p:cNvCxnSpPr>
            <a:stCxn id="392" idx="0"/>
            <a:endCxn id="393" idx="0"/>
          </p:cNvCxnSpPr>
          <p:nvPr/>
        </p:nvCxnSpPr>
        <p:spPr>
          <a:xfrm flipV="1">
            <a:off x="9921027" y="6981001"/>
            <a:ext cx="10004590" cy="1663692"/>
          </a:xfrm>
          <a:prstGeom prst="straightConnector1">
            <a:avLst/>
          </a:prstGeom>
          <a:ln w="76200" cap="rnd">
            <a:solidFill>
              <a:schemeClr val="accent1"/>
            </a:solidFill>
            <a:miter lim="400000"/>
            <a:headEnd type="triangle"/>
            <a:tailEnd type="triangle"/>
          </a:ln>
        </p:spPr>
      </p:cxnSp>
      <p:sp>
        <p:nvSpPr>
          <p:cNvPr id="396" name="현재 높임말을 반말로 변환하는 것은…"/>
          <p:cNvSpPr txBox="1"/>
          <p:nvPr/>
        </p:nvSpPr>
        <p:spPr>
          <a:xfrm>
            <a:off x="2044120" y="8667940"/>
            <a:ext cx="5020057" cy="12735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04800" indent="-304800" algn="l">
              <a:buSzPct val="123000"/>
              <a:buChar char="-"/>
              <a:defRPr b="1"/>
            </a:pPr>
            <a:r>
              <a:t>현재 높임말을 반말로 변환하는 것은</a:t>
            </a:r>
          </a:p>
          <a:p>
            <a:pPr algn="l">
              <a:defRPr b="1"/>
            </a:pPr>
            <a:r>
              <a:t>만들어 둔 상태이고 마침표 이슈가 해결이</a:t>
            </a:r>
          </a:p>
          <a:p>
            <a:pPr algn="l">
              <a:defRPr b="1"/>
            </a:pPr>
            <a:r>
              <a:t>된다면 다시 모델이 돌려볼 것입니다.</a:t>
            </a:r>
          </a:p>
        </p:txBody>
      </p:sp>
      <p:sp>
        <p:nvSpPr>
          <p:cNvPr id="397" name="사전을 더 정교하게 만든 다음 데이터를 변환할…"/>
          <p:cNvSpPr txBox="1"/>
          <p:nvPr/>
        </p:nvSpPr>
        <p:spPr>
          <a:xfrm>
            <a:off x="7349111" y="11281608"/>
            <a:ext cx="5936895" cy="8799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04800" indent="-304800" algn="l">
              <a:buSzPct val="123000"/>
              <a:buChar char="-"/>
              <a:defRPr b="1"/>
            </a:pPr>
            <a:r>
              <a:t>사전을 더 정교하게 만든 다음 데이터를 변환할</a:t>
            </a:r>
          </a:p>
          <a:p>
            <a:pPr algn="l">
              <a:defRPr b="1"/>
            </a:pPr>
            <a:r>
              <a:t>예정입니다. 아직 구현 중에 있습니다.</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394"/>
                                        </p:tgtEl>
                                        <p:attrNameLst>
                                          <p:attrName>style.visibility</p:attrName>
                                        </p:attrNameLst>
                                      </p:cBhvr>
                                      <p:to>
                                        <p:strVal val="visible"/>
                                      </p:to>
                                    </p:set>
                                    <p:animEffect filter="wipe(left)" transition="in">
                                      <p:cBhvr>
                                        <p:cTn id="7" dur="1000"/>
                                        <p:tgtEl>
                                          <p:spTgt spid="394"/>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2" fill="hold">
                                  <p:stCondLst>
                                    <p:cond delay="0"/>
                                  </p:stCondLst>
                                  <p:iterate type="el" backwards="0">
                                    <p:tmAbs val="0"/>
                                  </p:iterate>
                                  <p:childTnLst>
                                    <p:set>
                                      <p:cBhvr>
                                        <p:cTn id="11" fill="hold"/>
                                        <p:tgtEl>
                                          <p:spTgt spid="395"/>
                                        </p:tgtEl>
                                        <p:attrNameLst>
                                          <p:attrName>style.visibility</p:attrName>
                                        </p:attrNameLst>
                                      </p:cBhvr>
                                      <p:to>
                                        <p:strVal val="visible"/>
                                      </p:to>
                                    </p:set>
                                    <p:animEffect filter="wipe(left)" transition="in">
                                      <p:cBhvr>
                                        <p:cTn id="12" dur="1000"/>
                                        <p:tgtEl>
                                          <p:spTgt spid="3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4" grpId="1"/>
      <p:bldP build="whole" bldLvl="1" animBg="1" rev="0" advAuto="0" spid="395" grpId="2"/>
    </p:bld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9" name="계획 및 자문"/>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계획 및 자문</a:t>
            </a:r>
          </a:p>
        </p:txBody>
      </p:sp>
      <p:sp>
        <p:nvSpPr>
          <p:cNvPr id="400" name="앞으로의 개선 방향 및 질문"/>
          <p:cNvSpPr txBox="1"/>
          <p:nvPr>
            <p:ph type="title"/>
          </p:nvPr>
        </p:nvSpPr>
        <p:spPr>
          <a:prstGeom prst="rect">
            <a:avLst/>
          </a:prstGeom>
        </p:spPr>
        <p:txBody>
          <a:bodyPr/>
          <a:lstStyle>
            <a:lvl1pPr defTabSz="2365188">
              <a:defRPr spc="-164" sz="8245"/>
            </a:lvl1pPr>
          </a:lstStyle>
          <a:p>
            <a:pPr/>
            <a:r>
              <a:t>앞으로의 개선 방향 및 질문</a:t>
            </a:r>
          </a:p>
        </p:txBody>
      </p:sp>
      <p:sp>
        <p:nvSpPr>
          <p:cNvPr id="401" name="높임말 -&gt; 반말…"/>
          <p:cNvSpPr/>
          <p:nvPr/>
        </p:nvSpPr>
        <p:spPr>
          <a:xfrm>
            <a:off x="5842284" y="4712949"/>
            <a:ext cx="4534646" cy="4534646"/>
          </a:xfrm>
          <a:prstGeom prst="ellipse">
            <a:avLst/>
          </a:prstGeom>
          <a:solidFill>
            <a:srgbClr val="FFFFFF"/>
          </a:solidFill>
          <a:ln w="101600">
            <a:solidFill>
              <a:schemeClr val="accent1">
                <a:lumOff val="-13575"/>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defTabSz="825500">
              <a:defRPr b="1" sz="4500">
                <a:solidFill>
                  <a:schemeClr val="accent1">
                    <a:lumOff val="-13575"/>
                  </a:schemeClr>
                </a:solidFill>
              </a:defRPr>
            </a:pPr>
            <a:r>
              <a:t>높임말 -&gt; 반말</a:t>
            </a:r>
          </a:p>
          <a:p>
            <a:pPr defTabSz="825500">
              <a:defRPr b="1" sz="4500">
                <a:solidFill>
                  <a:schemeClr val="accent1">
                    <a:lumOff val="-13575"/>
                  </a:schemeClr>
                </a:solidFill>
              </a:defRPr>
            </a:pPr>
            <a:r>
              <a:t>변환 Data</a:t>
            </a:r>
          </a:p>
        </p:txBody>
      </p:sp>
      <p:sp>
        <p:nvSpPr>
          <p:cNvPr id="402" name="전체 Data에서…"/>
          <p:cNvSpPr/>
          <p:nvPr/>
        </p:nvSpPr>
        <p:spPr>
          <a:xfrm>
            <a:off x="13763990" y="4417605"/>
            <a:ext cx="4828526" cy="4828525"/>
          </a:xfrm>
          <a:prstGeom prst="ellipse">
            <a:avLst/>
          </a:prstGeom>
          <a:solidFill>
            <a:srgbClr val="004FCB"/>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defTabSz="825500">
              <a:defRPr b="1" sz="4500">
                <a:solidFill>
                  <a:srgbClr val="FFFDFB"/>
                </a:solidFill>
              </a:defRPr>
            </a:pPr>
            <a:r>
              <a:t>전체 Data에서</a:t>
            </a:r>
          </a:p>
          <a:p>
            <a:pPr defTabSz="825500">
              <a:defRPr b="1" sz="4500">
                <a:solidFill>
                  <a:srgbClr val="FFFDFB"/>
                </a:solidFill>
              </a:defRPr>
            </a:pPr>
            <a:r>
              <a:t>30.35% 변환</a:t>
            </a:r>
          </a:p>
        </p:txBody>
      </p:sp>
      <p:cxnSp>
        <p:nvCxnSpPr>
          <p:cNvPr id="403" name="연결선"/>
          <p:cNvCxnSpPr>
            <a:stCxn id="401" idx="0"/>
            <a:endCxn id="402" idx="0"/>
          </p:cNvCxnSpPr>
          <p:nvPr/>
        </p:nvCxnSpPr>
        <p:spPr>
          <a:xfrm flipV="1">
            <a:off x="8109607" y="6831867"/>
            <a:ext cx="8068647" cy="148406"/>
          </a:xfrm>
          <a:prstGeom prst="straightConnector1">
            <a:avLst/>
          </a:prstGeom>
          <a:ln w="76200" cap="rnd">
            <a:solidFill>
              <a:schemeClr val="accent1">
                <a:lumOff val="-13575"/>
              </a:schemeClr>
            </a:solidFill>
            <a:miter lim="400000"/>
            <a:headEnd type="triangle"/>
            <a:tailEnd type="triangle"/>
          </a:ln>
        </p:spPr>
      </p:cxn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403"/>
                                        </p:tgtEl>
                                        <p:attrNameLst>
                                          <p:attrName>style.visibility</p:attrName>
                                        </p:attrNameLst>
                                      </p:cBhvr>
                                      <p:to>
                                        <p:strVal val="visible"/>
                                      </p:to>
                                    </p:set>
                                    <p:animEffect filter="wipe(left)" transition="in">
                                      <p:cBhvr>
                                        <p:cTn id="7" dur="1000"/>
                                        <p:tgtEl>
                                          <p:spTgt spid="403"/>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10" presetID="19" grpId="2" fill="hold">
                                  <p:stCondLst>
                                    <p:cond delay="0"/>
                                  </p:stCondLst>
                                  <p:iterate type="el" backwards="0">
                                    <p:tmAbs val="0"/>
                                  </p:iterate>
                                  <p:childTnLst>
                                    <p:set>
                                      <p:cBhvr>
                                        <p:cTn id="11" fill="hold"/>
                                        <p:tgtEl>
                                          <p:spTgt spid="402"/>
                                        </p:tgtEl>
                                        <p:attrNameLst>
                                          <p:attrName>style.visibility</p:attrName>
                                        </p:attrNameLst>
                                      </p:cBhvr>
                                      <p:to>
                                        <p:strVal val="visible"/>
                                      </p:to>
                                    </p:set>
                                    <p:anim calcmode="lin" valueType="num">
                                      <p:cBhvr>
                                        <p:cTn id="12" dur="1000" fill="hold"/>
                                        <p:tgtEl>
                                          <p:spTgt spid="402"/>
                                        </p:tgtEl>
                                        <p:attrNameLst>
                                          <p:attrName>ppt_w</p:attrName>
                                        </p:attrNameLst>
                                      </p:cBhvr>
                                      <p:tavLst>
                                        <p:tav tm="0" fmla="#ppt_w*sin(2.5*pi*$)">
                                          <p:val>
                                            <p:fltVal val="0"/>
                                          </p:val>
                                        </p:tav>
                                        <p:tav tm="100000">
                                          <p:val>
                                            <p:fltVal val="1"/>
                                          </p:val>
                                        </p:tav>
                                      </p:tavLst>
                                    </p:anim>
                                    <p:anim calcmode="lin" valueType="num">
                                      <p:cBhvr>
                                        <p:cTn id="13" dur="1000" fill="hold"/>
                                        <p:tgtEl>
                                          <p:spTgt spid="40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03" grpId="1"/>
      <p:bldP build="whole" bldLvl="1" animBg="1" rev="0" advAuto="0" spid="402" grpId="2"/>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5" name="계획 및 자문"/>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계획 및 자문</a:t>
            </a:r>
          </a:p>
        </p:txBody>
      </p:sp>
      <p:sp>
        <p:nvSpPr>
          <p:cNvPr id="406" name="앞으로의 개선 방향 및 질문"/>
          <p:cNvSpPr txBox="1"/>
          <p:nvPr>
            <p:ph type="title"/>
          </p:nvPr>
        </p:nvSpPr>
        <p:spPr>
          <a:prstGeom prst="rect">
            <a:avLst/>
          </a:prstGeom>
        </p:spPr>
        <p:txBody>
          <a:bodyPr/>
          <a:lstStyle>
            <a:lvl1pPr defTabSz="2365188">
              <a:defRPr spc="-164" sz="8245"/>
            </a:lvl1pPr>
          </a:lstStyle>
          <a:p>
            <a:pPr/>
            <a:r>
              <a:t>앞으로의 개선 방향 및 질문</a:t>
            </a:r>
          </a:p>
        </p:txBody>
      </p:sp>
      <p:sp>
        <p:nvSpPr>
          <p:cNvPr id="407" name="변환하지 못하는…"/>
          <p:cNvSpPr/>
          <p:nvPr/>
        </p:nvSpPr>
        <p:spPr>
          <a:xfrm>
            <a:off x="1551361" y="5259353"/>
            <a:ext cx="4828526" cy="4828526"/>
          </a:xfrm>
          <a:prstGeom prst="ellipse">
            <a:avLst/>
          </a:prstGeom>
          <a:solidFill>
            <a:srgbClr val="004FCB"/>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defTabSz="825500">
              <a:defRPr b="1" sz="4500">
                <a:solidFill>
                  <a:srgbClr val="FFFDFB"/>
                </a:solidFill>
              </a:defRPr>
            </a:pPr>
            <a:r>
              <a:t>변환하지 못하는</a:t>
            </a:r>
          </a:p>
          <a:p>
            <a:pPr defTabSz="825500">
              <a:defRPr b="1" sz="4500">
                <a:solidFill>
                  <a:srgbClr val="FFFDFB"/>
                </a:solidFill>
              </a:defRPr>
            </a:pPr>
            <a:r>
              <a:t>Data : 3732</a:t>
            </a:r>
          </a:p>
        </p:txBody>
      </p:sp>
      <p:pic>
        <p:nvPicPr>
          <p:cNvPr id="408" name="이미지" descr="이미지"/>
          <p:cNvPicPr>
            <a:picLocks noChangeAspect="1"/>
          </p:cNvPicPr>
          <p:nvPr/>
        </p:nvPicPr>
        <p:blipFill>
          <a:blip r:embed="rId2">
            <a:extLst/>
          </a:blip>
          <a:stretch>
            <a:fillRect/>
          </a:stretch>
        </p:blipFill>
        <p:spPr>
          <a:xfrm>
            <a:off x="1338562" y="4816761"/>
            <a:ext cx="18635479" cy="571371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0" presetID="19" grpId="1" fill="hold">
                                  <p:stCondLst>
                                    <p:cond delay="0"/>
                                  </p:stCondLst>
                                  <p:iterate type="el" backwards="0">
                                    <p:tmAbs val="0"/>
                                  </p:iterate>
                                  <p:childTnLst>
                                    <p:set>
                                      <p:cBhvr>
                                        <p:cTn id="6" fill="hold"/>
                                        <p:tgtEl>
                                          <p:spTgt spid="407"/>
                                        </p:tgtEl>
                                        <p:attrNameLst>
                                          <p:attrName>style.visibility</p:attrName>
                                        </p:attrNameLst>
                                      </p:cBhvr>
                                      <p:to>
                                        <p:strVal val="visible"/>
                                      </p:to>
                                    </p:set>
                                    <p:anim calcmode="lin" valueType="num">
                                      <p:cBhvr>
                                        <p:cTn id="7" dur="1000" fill="hold"/>
                                        <p:tgtEl>
                                          <p:spTgt spid="407"/>
                                        </p:tgtEl>
                                        <p:attrNameLst>
                                          <p:attrName>ppt_w</p:attrName>
                                        </p:attrNameLst>
                                      </p:cBhvr>
                                      <p:tavLst>
                                        <p:tav tm="0" fmla="#ppt_w*sin(2.5*pi*$)">
                                          <p:val>
                                            <p:fltVal val="0"/>
                                          </p:val>
                                        </p:tav>
                                        <p:tav tm="100000">
                                          <p:val>
                                            <p:fltVal val="1"/>
                                          </p:val>
                                        </p:tav>
                                      </p:tavLst>
                                    </p:anim>
                                    <p:anim calcmode="lin" valueType="num">
                                      <p:cBhvr>
                                        <p:cTn id="8" dur="1000" fill="hold"/>
                                        <p:tgtEl>
                                          <p:spTgt spid="407"/>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path" nodeType="clickEffect" presetSubtype="0" presetID="-1" grpId="2" accel="50000" decel="50000" fill="hold">
                                  <p:stCondLst>
                                    <p:cond delay="0"/>
                                  </p:stCondLst>
                                  <p:childTnLst>
                                    <p:animMotion path="M 0.000000 0.000000 L 0.260417 0.000000" origin="layout" pathEditMode="relative">
                                      <p:cBhvr>
                                        <p:cTn id="12" dur="1000" fill="hold"/>
                                        <p:tgtEl>
                                          <p:spTgt spid="408"/>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07" grpId="1"/>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기존의 preprocessing 단계"/>
          <p:cNvSpPr txBox="1"/>
          <p:nvPr>
            <p:ph type="title"/>
          </p:nvPr>
        </p:nvSpPr>
        <p:spPr>
          <a:prstGeom prst="rect">
            <a:avLst/>
          </a:prstGeom>
        </p:spPr>
        <p:txBody>
          <a:bodyPr/>
          <a:lstStyle>
            <a:lvl1pPr defTabSz="2365188">
              <a:defRPr spc="-164" sz="8245"/>
            </a:lvl1pPr>
          </a:lstStyle>
          <a:p>
            <a:pPr/>
            <a:r>
              <a:t>기존의 preprocessing 단계</a:t>
            </a:r>
          </a:p>
        </p:txBody>
      </p:sp>
      <p:sp>
        <p:nvSpPr>
          <p:cNvPr id="173" name="data_step1.sh -&gt; kr,en file을 shuffle해주는 단계…"/>
          <p:cNvSpPr txBox="1"/>
          <p:nvPr/>
        </p:nvSpPr>
        <p:spPr>
          <a:xfrm>
            <a:off x="5628292" y="4194398"/>
            <a:ext cx="13127416" cy="67724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900">
                <a:solidFill>
                  <a:srgbClr val="000000"/>
                </a:solidFill>
              </a:defRPr>
            </a:pPr>
            <a:r>
              <a:t>data_step1.sh -&gt; kr,en file을 shuffle해주는 단계</a:t>
            </a:r>
          </a:p>
          <a:p>
            <a:pPr algn="l">
              <a:defRPr sz="3900">
                <a:solidFill>
                  <a:srgbClr val="000000"/>
                </a:solidFill>
              </a:defRPr>
            </a:pPr>
          </a:p>
          <a:p>
            <a:pPr algn="l">
              <a:defRPr sz="3900">
                <a:solidFill>
                  <a:srgbClr val="000000"/>
                </a:solidFill>
              </a:defRPr>
            </a:pPr>
            <a:r>
              <a:t>data_step2.sh -&gt; file을 train, vaild, test로 split해주는 단계</a:t>
            </a:r>
          </a:p>
          <a:p>
            <a:pPr algn="l">
              <a:defRPr sz="3900">
                <a:solidFill>
                  <a:srgbClr val="000000"/>
                </a:solidFill>
              </a:defRPr>
            </a:pPr>
          </a:p>
          <a:p>
            <a:pPr algn="l">
              <a:defRPr sz="3900">
                <a:solidFill>
                  <a:srgbClr val="000000"/>
                </a:solidFill>
              </a:defRPr>
            </a:pPr>
            <a:r>
              <a:t>data_step3.sh -&gt; 문장을 tokenize해주는 단계</a:t>
            </a:r>
          </a:p>
          <a:p>
            <a:pPr algn="l">
              <a:defRPr sz="3900">
                <a:solidFill>
                  <a:srgbClr val="000000"/>
                </a:solidFill>
              </a:defRPr>
            </a:pPr>
          </a:p>
          <a:p>
            <a:pPr algn="l">
              <a:defRPr sz="3900">
                <a:solidFill>
                  <a:srgbClr val="000000"/>
                </a:solidFill>
              </a:defRPr>
            </a:pPr>
            <a:r>
              <a:t>data_step4.sh -&gt; 단어를 symbolize해주는 단계</a:t>
            </a:r>
          </a:p>
          <a:p>
            <a:pPr algn="l">
              <a:defRPr sz="3900">
                <a:solidFill>
                  <a:srgbClr val="000000"/>
                </a:solidFill>
              </a:defRPr>
            </a:pPr>
          </a:p>
          <a:p>
            <a:pPr algn="l">
              <a:defRPr sz="3900">
                <a:solidFill>
                  <a:srgbClr val="000000"/>
                </a:solidFill>
              </a:defRPr>
            </a:pPr>
            <a:r>
              <a:t>data_step5.sh -&gt; bpe생성 및 bpe적용하는 단계</a:t>
            </a:r>
          </a:p>
          <a:p>
            <a:pPr algn="l">
              <a:defRPr sz="3900">
                <a:solidFill>
                  <a:srgbClr val="000000"/>
                </a:solidFill>
              </a:defRPr>
            </a:pPr>
          </a:p>
          <a:p>
            <a:pPr algn="l">
              <a:defRPr sz="3900">
                <a:solidFill>
                  <a:srgbClr val="000000"/>
                </a:solidFill>
              </a:defRPr>
            </a:pPr>
            <a:r>
              <a:t>data_step6.sh -&gt; aihub와 hgu_clean 병합 및 shuffle하는 단계</a:t>
            </a:r>
          </a:p>
        </p:txBody>
      </p:sp>
      <p:sp>
        <p:nvSpPr>
          <p:cNvPr id="174" name="-순서"/>
          <p:cNvSpPr txBox="1"/>
          <p:nvPr/>
        </p:nvSpPr>
        <p:spPr>
          <a:xfrm>
            <a:off x="1206500" y="2247900"/>
            <a:ext cx="21971000" cy="93477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792479">
              <a:defRPr b="1" sz="5280">
                <a:solidFill>
                  <a:srgbClr val="000000"/>
                </a:solidFill>
              </a:defRPr>
            </a:lvl1pPr>
          </a:lstStyle>
          <a:p>
            <a:pPr/>
            <a:r>
              <a:t>-순서</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기존의 preprocessing 단계"/>
          <p:cNvSpPr txBox="1"/>
          <p:nvPr>
            <p:ph type="title"/>
          </p:nvPr>
        </p:nvSpPr>
        <p:spPr>
          <a:prstGeom prst="rect">
            <a:avLst/>
          </a:prstGeom>
        </p:spPr>
        <p:txBody>
          <a:bodyPr/>
          <a:lstStyle>
            <a:lvl1pPr defTabSz="2365188">
              <a:defRPr spc="-164" sz="8245"/>
            </a:lvl1pPr>
          </a:lstStyle>
          <a:p>
            <a:pPr/>
            <a:r>
              <a:t>기존의 preprocessing 단계</a:t>
            </a:r>
          </a:p>
        </p:txBody>
      </p:sp>
      <p:sp>
        <p:nvSpPr>
          <p:cNvPr id="179" name="-data_step1.sh, data_step2.sh"/>
          <p:cNvSpPr txBox="1"/>
          <p:nvPr/>
        </p:nvSpPr>
        <p:spPr>
          <a:xfrm>
            <a:off x="1206500" y="2247900"/>
            <a:ext cx="21971000" cy="93477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defRPr b="1" sz="5500">
                <a:solidFill>
                  <a:srgbClr val="000000"/>
                </a:solidFill>
              </a:defRPr>
            </a:lvl1pPr>
          </a:lstStyle>
          <a:p>
            <a:pPr/>
            <a:r>
              <a:t>-data_step1.sh, data_step2.sh</a:t>
            </a:r>
          </a:p>
        </p:txBody>
      </p:sp>
      <p:sp>
        <p:nvSpPr>
          <p:cNvPr id="180" name="data-step1.sh -&gt; 문장의 순서를 random하게 shuffle해줌"/>
          <p:cNvSpPr txBox="1"/>
          <p:nvPr/>
        </p:nvSpPr>
        <p:spPr>
          <a:xfrm>
            <a:off x="3132201" y="5690953"/>
            <a:ext cx="18119599" cy="10609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000000"/>
                </a:solidFill>
              </a:defRPr>
            </a:lvl1pPr>
          </a:lstStyle>
          <a:p>
            <a:pPr/>
            <a:r>
              <a:t>data-step1.sh -&gt; 문장의 순서를 random하게 shuffle해줌</a:t>
            </a:r>
          </a:p>
        </p:txBody>
      </p:sp>
      <p:sp>
        <p:nvSpPr>
          <p:cNvPr id="181" name="data-step2.sh -&gt; 파일을 train, valid, test로 나눠줌…"/>
          <p:cNvSpPr txBox="1"/>
          <p:nvPr/>
        </p:nvSpPr>
        <p:spPr>
          <a:xfrm>
            <a:off x="2244089" y="8142322"/>
            <a:ext cx="19895821" cy="197536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6000">
                <a:solidFill>
                  <a:srgbClr val="000000"/>
                </a:solidFill>
              </a:defRPr>
            </a:pPr>
            <a:r>
              <a:t>data-step2.sh -&gt; 파일을 train, valid, test로 나눠줌</a:t>
            </a:r>
          </a:p>
          <a:p>
            <a:pPr>
              <a:defRPr sz="6000">
                <a:solidFill>
                  <a:srgbClr val="000000"/>
                </a:solidFill>
              </a:defRPr>
            </a:pPr>
            <a:r>
              <a:t>(Ex. </a:t>
            </a:r>
            <a:r>
              <a:rPr>
                <a:hlinkClick r:id="rId3" invalidUrl="" action="" tgtFrame="" tooltip="" history="1" highlightClick="0" endSnd="0"/>
              </a:rPr>
              <a:t>aihub.kr</a:t>
            </a:r>
            <a:r>
              <a:t> -&gt; </a:t>
            </a:r>
            <a:r>
              <a:rPr>
                <a:hlinkClick r:id="rId4" invalidUrl="" action="" tgtFrame="" tooltip="" history="1" highlightClick="0" endSnd="0"/>
              </a:rPr>
              <a:t>aihub.train.kr</a:t>
            </a:r>
            <a:r>
              <a:t> , aihub.valid.kr, </a:t>
            </a:r>
            <a:r>
              <a:rPr>
                <a:hlinkClick r:id="rId5" invalidUrl="" action="" tgtFrame="" tooltip="" history="1" highlightClick="0" endSnd="0"/>
              </a:rPr>
              <a:t>aihub.test.kr</a:t>
            </a:r>
            <a:r>
              <a:t>)</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기존의 preprocessing 단계"/>
          <p:cNvSpPr txBox="1"/>
          <p:nvPr>
            <p:ph type="title"/>
          </p:nvPr>
        </p:nvSpPr>
        <p:spPr>
          <a:prstGeom prst="rect">
            <a:avLst/>
          </a:prstGeom>
        </p:spPr>
        <p:txBody>
          <a:bodyPr/>
          <a:lstStyle>
            <a:lvl1pPr defTabSz="2365188">
              <a:defRPr spc="-164" sz="8245"/>
            </a:lvl1pPr>
          </a:lstStyle>
          <a:p>
            <a:pPr/>
            <a:r>
              <a:t>기존의 preprocessing 단계</a:t>
            </a:r>
          </a:p>
        </p:txBody>
      </p:sp>
      <p:sp>
        <p:nvSpPr>
          <p:cNvPr id="186" name="-data_step3.sh"/>
          <p:cNvSpPr txBox="1"/>
          <p:nvPr/>
        </p:nvSpPr>
        <p:spPr>
          <a:xfrm>
            <a:off x="1206500" y="2247900"/>
            <a:ext cx="21971000" cy="93477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defRPr b="1" sz="5500">
                <a:solidFill>
                  <a:srgbClr val="000000"/>
                </a:solidFill>
              </a:defRPr>
            </a:lvl1pPr>
          </a:lstStyle>
          <a:p>
            <a:pPr/>
            <a:r>
              <a:t>-data_step3.sh</a:t>
            </a:r>
          </a:p>
        </p:txBody>
      </p:sp>
      <p:pic>
        <p:nvPicPr>
          <p:cNvPr id="187" name="스크린샷 2021-11-04 오후 3.51.59.png" descr="스크린샷 2021-11-04 오후 3.51.59.png"/>
          <p:cNvPicPr>
            <a:picLocks noChangeAspect="1"/>
          </p:cNvPicPr>
          <p:nvPr/>
        </p:nvPicPr>
        <p:blipFill>
          <a:blip r:embed="rId3">
            <a:extLst/>
          </a:blip>
          <a:srcRect l="0" t="6058" r="0" b="44116"/>
          <a:stretch>
            <a:fillRect/>
          </a:stretch>
        </p:blipFill>
        <p:spPr>
          <a:xfrm>
            <a:off x="1278334" y="4977870"/>
            <a:ext cx="21827523" cy="6797307"/>
          </a:xfrm>
          <a:prstGeom prst="rect">
            <a:avLst/>
          </a:prstGeom>
          <a:ln w="12700">
            <a:miter lim="400000"/>
          </a:ln>
        </p:spPr>
      </p:pic>
      <p:sp>
        <p:nvSpPr>
          <p:cNvPr id="188" name="직사각형"/>
          <p:cNvSpPr/>
          <p:nvPr/>
        </p:nvSpPr>
        <p:spPr>
          <a:xfrm>
            <a:off x="11065243" y="6320850"/>
            <a:ext cx="1339729" cy="333777"/>
          </a:xfrm>
          <a:prstGeom prst="rect">
            <a:avLst/>
          </a:prstGeom>
          <a:ln w="635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89" name="직사각형"/>
          <p:cNvSpPr/>
          <p:nvPr/>
        </p:nvSpPr>
        <p:spPr>
          <a:xfrm>
            <a:off x="11266209" y="9579061"/>
            <a:ext cx="2170301" cy="346298"/>
          </a:xfrm>
          <a:prstGeom prst="rect">
            <a:avLst/>
          </a:prstGeom>
          <a:ln w="635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90" name="직사각형"/>
          <p:cNvSpPr/>
          <p:nvPr/>
        </p:nvSpPr>
        <p:spPr>
          <a:xfrm>
            <a:off x="21177603" y="6320850"/>
            <a:ext cx="1142872" cy="333777"/>
          </a:xfrm>
          <a:prstGeom prst="rect">
            <a:avLst/>
          </a:prstGeom>
          <a:ln w="635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91" name="직사각형"/>
          <p:cNvSpPr/>
          <p:nvPr/>
        </p:nvSpPr>
        <p:spPr>
          <a:xfrm>
            <a:off x="1999576" y="9850268"/>
            <a:ext cx="1339729" cy="346298"/>
          </a:xfrm>
          <a:prstGeom prst="rect">
            <a:avLst/>
          </a:prstGeom>
          <a:ln w="635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92" name="직사각형"/>
          <p:cNvSpPr/>
          <p:nvPr/>
        </p:nvSpPr>
        <p:spPr>
          <a:xfrm>
            <a:off x="17401215" y="6320850"/>
            <a:ext cx="1442491" cy="308640"/>
          </a:xfrm>
          <a:prstGeom prst="rect">
            <a:avLst/>
          </a:prstGeom>
          <a:ln w="635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93" name="직사각형"/>
          <p:cNvSpPr/>
          <p:nvPr/>
        </p:nvSpPr>
        <p:spPr>
          <a:xfrm>
            <a:off x="18846787" y="9597890"/>
            <a:ext cx="2170301" cy="333777"/>
          </a:xfrm>
          <a:prstGeom prst="rect">
            <a:avLst/>
          </a:prstGeom>
          <a:ln w="635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0"/>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9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188"/>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189"/>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5" fill="hold">
                                  <p:stCondLst>
                                    <p:cond delay="0"/>
                                  </p:stCondLst>
                                  <p:iterate type="el" backwards="0">
                                    <p:tmAbs val="0"/>
                                  </p:iterate>
                                  <p:childTnLst>
                                    <p:set>
                                      <p:cBhvr>
                                        <p:cTn id="19" fill="hold"/>
                                        <p:tgtEl>
                                          <p:spTgt spid="192"/>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6" fill="hold">
                                  <p:stCondLst>
                                    <p:cond delay="0"/>
                                  </p:stCondLst>
                                  <p:iterate type="el" backwards="0">
                                    <p:tmAbs val="0"/>
                                  </p:iterate>
                                  <p:childTnLst>
                                    <p:set>
                                      <p:cBhvr>
                                        <p:cTn id="22" fill="hold"/>
                                        <p:tgtEl>
                                          <p:spTgt spid="1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1" grpId="2"/>
      <p:bldP build="whole" bldLvl="1" animBg="1" rev="0" advAuto="0" spid="192" grpId="5"/>
      <p:bldP build="whole" bldLvl="1" animBg="1" rev="0" advAuto="0" spid="190" grpId="1"/>
      <p:bldP build="whole" bldLvl="1" animBg="1" rev="0" advAuto="0" spid="193" grpId="6"/>
      <p:bldP build="whole" bldLvl="1" animBg="1" rev="0" advAuto="0" spid="189" grpId="4"/>
      <p:bldP build="whole" bldLvl="1" animBg="1" rev="0" advAuto="0" spid="188" grpId="3"/>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기존의 preprocessing 단계"/>
          <p:cNvSpPr txBox="1"/>
          <p:nvPr>
            <p:ph type="title"/>
          </p:nvPr>
        </p:nvSpPr>
        <p:spPr>
          <a:prstGeom prst="rect">
            <a:avLst/>
          </a:prstGeom>
        </p:spPr>
        <p:txBody>
          <a:bodyPr/>
          <a:lstStyle>
            <a:lvl1pPr defTabSz="2365188">
              <a:defRPr spc="-164" sz="8245"/>
            </a:lvl1pPr>
          </a:lstStyle>
          <a:p>
            <a:pPr/>
            <a:r>
              <a:t>기존의 preprocessing 단계</a:t>
            </a:r>
          </a:p>
        </p:txBody>
      </p:sp>
      <p:sp>
        <p:nvSpPr>
          <p:cNvPr id="198" name="-data_step4.sh"/>
          <p:cNvSpPr txBox="1"/>
          <p:nvPr/>
        </p:nvSpPr>
        <p:spPr>
          <a:xfrm>
            <a:off x="1206500" y="2247900"/>
            <a:ext cx="21971000" cy="93477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defRPr b="1" sz="5500">
                <a:solidFill>
                  <a:srgbClr val="000000"/>
                </a:solidFill>
              </a:defRPr>
            </a:lvl1pPr>
          </a:lstStyle>
          <a:p>
            <a:pPr/>
            <a:r>
              <a:t>-data_step4.sh</a:t>
            </a:r>
          </a:p>
        </p:txBody>
      </p:sp>
      <p:pic>
        <p:nvPicPr>
          <p:cNvPr id="199" name="스크린샷 2021-11-04 오후 3.54.40.png" descr="스크린샷 2021-11-04 오후 3.54.40.png"/>
          <p:cNvPicPr>
            <a:picLocks noChangeAspect="1"/>
          </p:cNvPicPr>
          <p:nvPr/>
        </p:nvPicPr>
        <p:blipFill>
          <a:blip r:embed="rId3">
            <a:extLst/>
          </a:blip>
          <a:srcRect l="0" t="30283" r="0" b="18003"/>
          <a:stretch>
            <a:fillRect/>
          </a:stretch>
        </p:blipFill>
        <p:spPr>
          <a:xfrm>
            <a:off x="1278334" y="4849084"/>
            <a:ext cx="21827309" cy="7054726"/>
          </a:xfrm>
          <a:prstGeom prst="rect">
            <a:avLst/>
          </a:prstGeom>
          <a:ln w="12700">
            <a:miter lim="400000"/>
          </a:ln>
        </p:spPr>
      </p:pic>
      <p:sp>
        <p:nvSpPr>
          <p:cNvPr id="200" name="직사각형"/>
          <p:cNvSpPr/>
          <p:nvPr/>
        </p:nvSpPr>
        <p:spPr>
          <a:xfrm>
            <a:off x="1374399" y="8882969"/>
            <a:ext cx="605370" cy="360551"/>
          </a:xfrm>
          <a:prstGeom prst="rect">
            <a:avLst/>
          </a:prstGeom>
          <a:ln w="635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01" name="직사각형"/>
          <p:cNvSpPr/>
          <p:nvPr/>
        </p:nvSpPr>
        <p:spPr>
          <a:xfrm>
            <a:off x="1205536" y="8094355"/>
            <a:ext cx="767941" cy="360551"/>
          </a:xfrm>
          <a:prstGeom prst="rect">
            <a:avLst/>
          </a:prstGeom>
          <a:ln w="635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02" name="직사각형"/>
          <p:cNvSpPr/>
          <p:nvPr/>
        </p:nvSpPr>
        <p:spPr>
          <a:xfrm>
            <a:off x="1340273" y="5355284"/>
            <a:ext cx="767940" cy="360551"/>
          </a:xfrm>
          <a:prstGeom prst="rect">
            <a:avLst/>
          </a:prstGeom>
          <a:ln w="635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03" name="직사각형"/>
          <p:cNvSpPr/>
          <p:nvPr/>
        </p:nvSpPr>
        <p:spPr>
          <a:xfrm>
            <a:off x="1374399" y="11581558"/>
            <a:ext cx="605370" cy="360552"/>
          </a:xfrm>
          <a:prstGeom prst="rect">
            <a:avLst/>
          </a:prstGeom>
          <a:ln w="635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2"/>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00"/>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201"/>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2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2" grpId="1"/>
      <p:bldP build="whole" bldLvl="1" animBg="1" rev="0" advAuto="0" spid="200" grpId="2"/>
      <p:bldP build="whole" bldLvl="1" animBg="1" rev="0" advAuto="0" spid="201" grpId="3"/>
      <p:bldP build="whole" bldLvl="1" animBg="1" rev="0" advAuto="0" spid="203" grpId="4"/>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기존의 preprocessing 단계"/>
          <p:cNvSpPr txBox="1"/>
          <p:nvPr>
            <p:ph type="title"/>
          </p:nvPr>
        </p:nvSpPr>
        <p:spPr>
          <a:prstGeom prst="rect">
            <a:avLst/>
          </a:prstGeom>
        </p:spPr>
        <p:txBody>
          <a:bodyPr/>
          <a:lstStyle>
            <a:lvl1pPr defTabSz="2365188">
              <a:defRPr spc="-164" sz="8245"/>
            </a:lvl1pPr>
          </a:lstStyle>
          <a:p>
            <a:pPr/>
            <a:r>
              <a:t>기존의 preprocessing 단계</a:t>
            </a:r>
          </a:p>
        </p:txBody>
      </p:sp>
      <p:sp>
        <p:nvSpPr>
          <p:cNvPr id="208" name="-data_step5.sh"/>
          <p:cNvSpPr txBox="1"/>
          <p:nvPr/>
        </p:nvSpPr>
        <p:spPr>
          <a:xfrm>
            <a:off x="1206500" y="2247900"/>
            <a:ext cx="21971000" cy="93477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defRPr b="1" sz="5500">
                <a:solidFill>
                  <a:srgbClr val="000000"/>
                </a:solidFill>
              </a:defRPr>
            </a:lvl1pPr>
          </a:lstStyle>
          <a:p>
            <a:pPr/>
            <a:r>
              <a:t>-data_step5.sh</a:t>
            </a:r>
          </a:p>
        </p:txBody>
      </p:sp>
      <p:pic>
        <p:nvPicPr>
          <p:cNvPr id="209" name="스크린샷 2021-11-04 오후 3.57.11.png" descr="스크린샷 2021-11-04 오후 3.57.11.png"/>
          <p:cNvPicPr>
            <a:picLocks noChangeAspect="1"/>
          </p:cNvPicPr>
          <p:nvPr/>
        </p:nvPicPr>
        <p:blipFill>
          <a:blip r:embed="rId3">
            <a:extLst/>
          </a:blip>
          <a:srcRect l="0" t="36308" r="0" b="4130"/>
          <a:stretch>
            <a:fillRect/>
          </a:stretch>
        </p:blipFill>
        <p:spPr>
          <a:xfrm>
            <a:off x="1278334" y="4313898"/>
            <a:ext cx="21827310" cy="8125354"/>
          </a:xfrm>
          <a:prstGeom prst="rect">
            <a:avLst/>
          </a:prstGeom>
          <a:ln w="12700">
            <a:miter lim="400000"/>
          </a:ln>
        </p:spPr>
      </p:pic>
      <p:sp>
        <p:nvSpPr>
          <p:cNvPr id="210" name="직사각형"/>
          <p:cNvSpPr/>
          <p:nvPr/>
        </p:nvSpPr>
        <p:spPr>
          <a:xfrm>
            <a:off x="3880532" y="8882969"/>
            <a:ext cx="410174" cy="362602"/>
          </a:xfrm>
          <a:prstGeom prst="rect">
            <a:avLst/>
          </a:prstGeom>
          <a:ln w="635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11" name="직사각형"/>
          <p:cNvSpPr/>
          <p:nvPr/>
        </p:nvSpPr>
        <p:spPr>
          <a:xfrm>
            <a:off x="5802466" y="8882969"/>
            <a:ext cx="410173" cy="362602"/>
          </a:xfrm>
          <a:prstGeom prst="rect">
            <a:avLst/>
          </a:prstGeom>
          <a:ln w="635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12" name="직사각형"/>
          <p:cNvSpPr/>
          <p:nvPr/>
        </p:nvSpPr>
        <p:spPr>
          <a:xfrm>
            <a:off x="7174065" y="8882969"/>
            <a:ext cx="410174" cy="362602"/>
          </a:xfrm>
          <a:prstGeom prst="rect">
            <a:avLst/>
          </a:prstGeom>
          <a:ln w="635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13" name="직사각형"/>
          <p:cNvSpPr/>
          <p:nvPr/>
        </p:nvSpPr>
        <p:spPr>
          <a:xfrm>
            <a:off x="8681132" y="8882969"/>
            <a:ext cx="410174" cy="362602"/>
          </a:xfrm>
          <a:prstGeom prst="rect">
            <a:avLst/>
          </a:prstGeom>
          <a:ln w="635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14" name="직사각형"/>
          <p:cNvSpPr/>
          <p:nvPr/>
        </p:nvSpPr>
        <p:spPr>
          <a:xfrm>
            <a:off x="9946899" y="8882969"/>
            <a:ext cx="274707" cy="362602"/>
          </a:xfrm>
          <a:prstGeom prst="rect">
            <a:avLst/>
          </a:prstGeom>
          <a:ln w="635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15" name="직사각형"/>
          <p:cNvSpPr/>
          <p:nvPr/>
        </p:nvSpPr>
        <p:spPr>
          <a:xfrm>
            <a:off x="9345765" y="8882969"/>
            <a:ext cx="410174" cy="362602"/>
          </a:xfrm>
          <a:prstGeom prst="rect">
            <a:avLst/>
          </a:prstGeom>
          <a:ln w="635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16" name="직사각형"/>
          <p:cNvSpPr/>
          <p:nvPr/>
        </p:nvSpPr>
        <p:spPr>
          <a:xfrm>
            <a:off x="11271932" y="8882969"/>
            <a:ext cx="410174" cy="362602"/>
          </a:xfrm>
          <a:prstGeom prst="rect">
            <a:avLst/>
          </a:prstGeom>
          <a:ln w="635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210"/>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11"/>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212"/>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213"/>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5" fill="hold">
                                  <p:stCondLst>
                                    <p:cond delay="0"/>
                                  </p:stCondLst>
                                  <p:iterate type="el" backwards="0">
                                    <p:tmAbs val="0"/>
                                  </p:iterate>
                                  <p:childTnLst>
                                    <p:set>
                                      <p:cBhvr>
                                        <p:cTn id="18" fill="hold"/>
                                        <p:tgtEl>
                                          <p:spTgt spid="214"/>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6" fill="hold">
                                  <p:stCondLst>
                                    <p:cond delay="0"/>
                                  </p:stCondLst>
                                  <p:iterate type="el" backwards="0">
                                    <p:tmAbs val="0"/>
                                  </p:iterate>
                                  <p:childTnLst>
                                    <p:set>
                                      <p:cBhvr>
                                        <p:cTn id="21" fill="hold"/>
                                        <p:tgtEl>
                                          <p:spTgt spid="215"/>
                                        </p:tgtEl>
                                        <p:attrNameLst>
                                          <p:attrName>style.visibility</p:attrName>
                                        </p:attrNameLst>
                                      </p:cBhvr>
                                      <p:to>
                                        <p:strVal val="visible"/>
                                      </p:to>
                                    </p:set>
                                  </p:childTnLst>
                                </p:cTn>
                              </p:par>
                            </p:childTnLst>
                          </p:cTn>
                        </p:par>
                        <p:par>
                          <p:cTn id="22" fill="hold">
                            <p:stCondLst>
                              <p:cond delay="0"/>
                            </p:stCondLst>
                            <p:childTnLst>
                              <p:par>
                                <p:cTn id="23" presetClass="entr" nodeType="afterEffect" presetSubtype="0" presetID="1" grpId="7" fill="hold">
                                  <p:stCondLst>
                                    <p:cond delay="0"/>
                                  </p:stCondLst>
                                  <p:iterate type="el" backwards="0">
                                    <p:tmAbs val="0"/>
                                  </p:iterate>
                                  <p:childTnLst>
                                    <p:set>
                                      <p:cBhvr>
                                        <p:cTn id="24" fill="hold"/>
                                        <p:tgtEl>
                                          <p:spTgt spid="2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5" grpId="6"/>
      <p:bldP build="whole" bldLvl="1" animBg="1" rev="0" advAuto="0" spid="211" grpId="2"/>
      <p:bldP build="whole" bldLvl="1" animBg="1" rev="0" advAuto="0" spid="210" grpId="1"/>
      <p:bldP build="whole" bldLvl="1" animBg="1" rev="0" advAuto="0" spid="212" grpId="3"/>
      <p:bldP build="whole" bldLvl="1" animBg="1" rev="0" advAuto="0" spid="213" grpId="4"/>
      <p:bldP build="whole" bldLvl="1" animBg="1" rev="0" advAuto="0" spid="216" grpId="7"/>
      <p:bldP build="whole" bldLvl="1" animBg="1" rev="0" advAuto="0" spid="214" grpId="5"/>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기존의 preprocessing 단계"/>
          <p:cNvSpPr txBox="1"/>
          <p:nvPr>
            <p:ph type="title"/>
          </p:nvPr>
        </p:nvSpPr>
        <p:spPr>
          <a:prstGeom prst="rect">
            <a:avLst/>
          </a:prstGeom>
        </p:spPr>
        <p:txBody>
          <a:bodyPr/>
          <a:lstStyle>
            <a:lvl1pPr defTabSz="2365188">
              <a:defRPr spc="-164" sz="8245"/>
            </a:lvl1pPr>
          </a:lstStyle>
          <a:p>
            <a:pPr/>
            <a:r>
              <a:t>기존의 preprocessing 단계</a:t>
            </a:r>
          </a:p>
        </p:txBody>
      </p:sp>
      <p:sp>
        <p:nvSpPr>
          <p:cNvPr id="221" name="-data_step6.sh"/>
          <p:cNvSpPr txBox="1"/>
          <p:nvPr/>
        </p:nvSpPr>
        <p:spPr>
          <a:xfrm>
            <a:off x="1206500" y="2247900"/>
            <a:ext cx="21971000" cy="93477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defRPr b="1" sz="5500">
                <a:solidFill>
                  <a:srgbClr val="000000"/>
                </a:solidFill>
              </a:defRPr>
            </a:lvl1pPr>
          </a:lstStyle>
          <a:p>
            <a:pPr/>
            <a:r>
              <a:t>-data_step6.sh</a:t>
            </a:r>
          </a:p>
        </p:txBody>
      </p:sp>
      <p:sp>
        <p:nvSpPr>
          <p:cNvPr id="222" name="aihub파일과 hgu_clean파일을 합쳐서 shuffle해주는 단계"/>
          <p:cNvSpPr txBox="1"/>
          <p:nvPr/>
        </p:nvSpPr>
        <p:spPr>
          <a:xfrm>
            <a:off x="4029106" y="6367493"/>
            <a:ext cx="16325788" cy="98101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000000"/>
                </a:solidFill>
              </a:defRPr>
            </a:lvl1pPr>
          </a:lstStyle>
          <a:p>
            <a:pPr/>
            <a:r>
              <a:t>aihub파일과 hgu_clean파일을 합쳐서 shuffle해주는 단계</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변경된 preprocessing 단계"/>
          <p:cNvSpPr txBox="1"/>
          <p:nvPr>
            <p:ph type="title"/>
          </p:nvPr>
        </p:nvSpPr>
        <p:spPr>
          <a:prstGeom prst="rect">
            <a:avLst/>
          </a:prstGeom>
        </p:spPr>
        <p:txBody>
          <a:bodyPr/>
          <a:lstStyle>
            <a:lvl1pPr defTabSz="2365188">
              <a:defRPr spc="-164" sz="8245"/>
            </a:lvl1pPr>
          </a:lstStyle>
          <a:p>
            <a:pPr/>
            <a:r>
              <a:t>변경된 preprocessing 단계</a:t>
            </a:r>
          </a:p>
        </p:txBody>
      </p:sp>
      <p:sp>
        <p:nvSpPr>
          <p:cNvPr id="227" name="low_data.sh -&gt; kr file을 모두 낮춤말로 변환하는 단계…"/>
          <p:cNvSpPr txBox="1"/>
          <p:nvPr/>
        </p:nvSpPr>
        <p:spPr>
          <a:xfrm>
            <a:off x="5628292" y="3118373"/>
            <a:ext cx="13127416" cy="919547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900">
                <a:solidFill>
                  <a:schemeClr val="accent5">
                    <a:hueOff val="-82419"/>
                    <a:satOff val="-9513"/>
                    <a:lumOff val="-16343"/>
                  </a:schemeClr>
                </a:solidFill>
              </a:defRPr>
            </a:pPr>
            <a:r>
              <a:t>low_data.sh -&gt; kr file을 모두 낮춤말로 변환하는 단계</a:t>
            </a:r>
          </a:p>
          <a:p>
            <a:pPr algn="l">
              <a:defRPr sz="3900">
                <a:solidFill>
                  <a:srgbClr val="000000"/>
                </a:solidFill>
              </a:defRPr>
            </a:pPr>
          </a:p>
          <a:p>
            <a:pPr algn="l">
              <a:defRPr sz="3900">
                <a:solidFill>
                  <a:srgbClr val="000000"/>
                </a:solidFill>
              </a:defRPr>
            </a:pPr>
            <a:r>
              <a:t>data_step1.sh -&gt; kr, en file을 shuffle하는 단계</a:t>
            </a:r>
          </a:p>
          <a:p>
            <a:pPr algn="l">
              <a:defRPr sz="3900">
                <a:solidFill>
                  <a:srgbClr val="000000"/>
                </a:solidFill>
              </a:defRPr>
            </a:pPr>
          </a:p>
          <a:p>
            <a:pPr algn="l">
              <a:defRPr sz="3900">
                <a:solidFill>
                  <a:srgbClr val="000000"/>
                </a:solidFill>
              </a:defRPr>
            </a:pPr>
            <a:r>
              <a:t>data_step2.sh -&gt; file을 train, valid, test로 split하는 단계</a:t>
            </a:r>
          </a:p>
          <a:p>
            <a:pPr algn="l">
              <a:defRPr sz="3900">
                <a:solidFill>
                  <a:srgbClr val="000000"/>
                </a:solidFill>
              </a:defRPr>
            </a:pPr>
          </a:p>
          <a:p>
            <a:pPr algn="l">
              <a:defRPr sz="3900">
                <a:solidFill>
                  <a:srgbClr val="000000"/>
                </a:solidFill>
              </a:defRPr>
            </a:pPr>
            <a:r>
              <a:t>data_step3.sh -&gt; 문장을 tokenize하는 단계</a:t>
            </a:r>
          </a:p>
          <a:p>
            <a:pPr algn="l">
              <a:defRPr sz="3900">
                <a:solidFill>
                  <a:srgbClr val="000000"/>
                </a:solidFill>
              </a:defRPr>
            </a:pPr>
          </a:p>
          <a:p>
            <a:pPr algn="l">
              <a:defRPr sz="3900">
                <a:solidFill>
                  <a:srgbClr val="000000"/>
                </a:solidFill>
              </a:defRPr>
            </a:pPr>
            <a:r>
              <a:t>data_step4.sh -&gt; 단어를 symbolize하는 단계</a:t>
            </a:r>
          </a:p>
          <a:p>
            <a:pPr algn="l">
              <a:defRPr sz="3900">
                <a:solidFill>
                  <a:srgbClr val="000000"/>
                </a:solidFill>
              </a:defRPr>
            </a:pPr>
          </a:p>
          <a:p>
            <a:pPr algn="l">
              <a:defRPr sz="3900">
                <a:solidFill>
                  <a:schemeClr val="accent5">
                    <a:hueOff val="-82419"/>
                    <a:satOff val="-9513"/>
                    <a:lumOff val="-16343"/>
                  </a:schemeClr>
                </a:solidFill>
              </a:defRPr>
            </a:pPr>
            <a:r>
              <a:t>data_step_jamo.sh -&gt; 문장을 자모 단위로 변환하는 단계</a:t>
            </a:r>
          </a:p>
          <a:p>
            <a:pPr algn="l">
              <a:defRPr sz="3900">
                <a:solidFill>
                  <a:srgbClr val="000000"/>
                </a:solidFill>
              </a:defRPr>
            </a:pPr>
          </a:p>
          <a:p>
            <a:pPr algn="l">
              <a:defRPr sz="3900">
                <a:solidFill>
                  <a:srgbClr val="000000"/>
                </a:solidFill>
              </a:defRPr>
            </a:pPr>
            <a:r>
              <a:t>data_step5.sh -&gt; bpe생성 및 bpe적용하는 단계</a:t>
            </a:r>
          </a:p>
          <a:p>
            <a:pPr algn="l">
              <a:defRPr sz="3900">
                <a:solidFill>
                  <a:srgbClr val="000000"/>
                </a:solidFill>
              </a:defRPr>
            </a:pPr>
          </a:p>
          <a:p>
            <a:pPr algn="l">
              <a:defRPr sz="3900">
                <a:solidFill>
                  <a:srgbClr val="000000"/>
                </a:solidFill>
              </a:defRPr>
            </a:pPr>
            <a:r>
              <a:t>data_step6.sh -&gt; aihub와 hgu_clean 병합 및 shuffle하는 단계</a:t>
            </a:r>
          </a:p>
        </p:txBody>
      </p:sp>
      <p:sp>
        <p:nvSpPr>
          <p:cNvPr id="228" name="-순서"/>
          <p:cNvSpPr txBox="1"/>
          <p:nvPr/>
        </p:nvSpPr>
        <p:spPr>
          <a:xfrm>
            <a:off x="1206500" y="2247900"/>
            <a:ext cx="21971000" cy="93477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792479">
              <a:defRPr b="1" sz="5280">
                <a:solidFill>
                  <a:srgbClr val="000000"/>
                </a:solidFill>
              </a:defRPr>
            </a:lvl1pPr>
          </a:lstStyle>
          <a:p>
            <a:pPr/>
            <a:r>
              <a:t>-순서</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30_BasicColor">
  <a:themeElements>
    <a:clrScheme name="30_BasicColor">
      <a:dk1>
        <a:srgbClr val="5E5E5E"/>
      </a:dk1>
      <a:lt1>
        <a:srgbClr val="003462"/>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0_BasicColor">
  <a:themeElements>
    <a:clrScheme name="30_BasicColor">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